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20000">
              <a:srgbClr val="ADE1F9"/>
            </a:gs>
            <a:gs pos="100000">
              <a:srgbClr val="FFF2EC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5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3.jpeg"/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0.jpeg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4.png"/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6099048" cy="6858000"/>
          </a:xfrm>
          <a:prstGeom prst="rect">
            <a:avLst/>
          </a:prstGeom>
        </p:spPr>
      </p:pic>
      <p:sp>
        <p:nvSpPr>
          <p:cNvPr id="6" name="textbox 6"/>
          <p:cNvSpPr/>
          <p:nvPr/>
        </p:nvSpPr>
        <p:spPr>
          <a:xfrm>
            <a:off x="756615" y="4356227"/>
            <a:ext cx="4187825" cy="19361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ct val="84000"/>
              </a:lnSpc>
            </a:pPr>
            <a:r>
              <a:rPr sz="1500" kern="0" spc="-40" dirty="0">
                <a:solidFill>
                  <a:srgbClr val="C8DC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J16(4060)   ·</a:t>
            </a:r>
            <a:r>
              <a:rPr sz="1500" kern="0" spc="70" dirty="0">
                <a:solidFill>
                  <a:srgbClr val="C8DC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500" kern="0" spc="-40" dirty="0">
                <a:solidFill>
                  <a:srgbClr val="C8DC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J36(6090)   ·</a:t>
            </a:r>
            <a:r>
              <a:rPr sz="1500" kern="0" spc="70" dirty="0">
                <a:solidFill>
                  <a:srgbClr val="C8DC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500" kern="0" spc="-40" dirty="0">
                <a:solidFill>
                  <a:srgbClr val="C8DC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J36-s</a:t>
            </a:r>
            <a:r>
              <a:rPr sz="1500" kern="0" spc="-50" dirty="0">
                <a:solidFill>
                  <a:srgbClr val="C8DC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lim(6090)</a:t>
            </a:r>
            <a:endParaRPr sz="15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7145" algn="l" rtl="0" eaLnBrk="0">
              <a:lnSpc>
                <a:spcPts val="2210"/>
              </a:lnSpc>
            </a:pPr>
            <a:r>
              <a:rPr sz="1500" kern="0" spc="-70" dirty="0">
                <a:solidFill>
                  <a:srgbClr val="C8DC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高精度   ·</a:t>
            </a:r>
            <a:r>
              <a:rPr sz="1500" kern="0" spc="140" dirty="0">
                <a:solidFill>
                  <a:srgbClr val="C8DC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500" kern="0" spc="-70" dirty="0">
                <a:solidFill>
                  <a:srgbClr val="C8DC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多材质   ·</a:t>
            </a:r>
            <a:r>
              <a:rPr sz="1500" kern="0" spc="80" dirty="0">
                <a:solidFill>
                  <a:srgbClr val="C8DC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500" kern="0" spc="-70" dirty="0">
                <a:solidFill>
                  <a:srgbClr val="C8DC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工业级打</a:t>
            </a:r>
            <a:r>
              <a:rPr sz="1500" kern="0" spc="-80" dirty="0">
                <a:solidFill>
                  <a:srgbClr val="C8DC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印解决方案</a:t>
            </a:r>
            <a:endParaRPr sz="15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3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A0B4C8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深圳市墨刻科技有限公司</a:t>
            </a:r>
            <a:r>
              <a:rPr sz="1200" kern="0" spc="60" dirty="0">
                <a:solidFill>
                  <a:srgbClr val="A0B4C8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A0B4C8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Shenzhen</a:t>
            </a:r>
            <a:r>
              <a:rPr sz="1200" kern="0" spc="130" dirty="0">
                <a:solidFill>
                  <a:srgbClr val="A0B4C8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A0B4C8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Moke Technolo</a:t>
            </a:r>
            <a:r>
              <a:rPr sz="1200" kern="0" spc="-20" dirty="0">
                <a:solidFill>
                  <a:srgbClr val="A0B4C8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gy</a:t>
            </a:r>
            <a:r>
              <a:rPr sz="1200" kern="0" spc="70" dirty="0">
                <a:solidFill>
                  <a:srgbClr val="A0B4C8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20" dirty="0">
                <a:solidFill>
                  <a:srgbClr val="A0B4C8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Co.,</a:t>
            </a:r>
            <a:r>
              <a:rPr sz="1200" kern="0" spc="130" dirty="0">
                <a:solidFill>
                  <a:srgbClr val="A0B4C8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20" dirty="0">
                <a:solidFill>
                  <a:srgbClr val="A0B4C8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Ltd.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textbox 8"/>
          <p:cNvSpPr/>
          <p:nvPr/>
        </p:nvSpPr>
        <p:spPr>
          <a:xfrm>
            <a:off x="771582" y="1698677"/>
            <a:ext cx="3328034" cy="17716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500" kern="0" spc="0" dirty="0">
                <a:solidFill>
                  <a:srgbClr val="64B4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INMEC</a:t>
            </a:r>
            <a:r>
              <a:rPr sz="1500" kern="0" spc="160" dirty="0">
                <a:solidFill>
                  <a:srgbClr val="64B4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500" kern="0" spc="90" dirty="0">
                <a:solidFill>
                  <a:srgbClr val="64B4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专业打印设备</a:t>
            </a:r>
            <a:endParaRPr sz="15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7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7625" algn="l" rtl="0" eaLnBrk="0">
              <a:lnSpc>
                <a:spcPct val="78000"/>
              </a:lnSpc>
              <a:spcBef>
                <a:spcPts val="1235"/>
              </a:spcBef>
            </a:pPr>
            <a:r>
              <a:rPr sz="4100" b="1" kern="0" spc="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UV平板打印机</a:t>
            </a:r>
            <a:endParaRPr sz="4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4605" algn="l" rtl="0" eaLnBrk="0">
              <a:lnSpc>
                <a:spcPts val="5045"/>
              </a:lnSpc>
            </a:pPr>
            <a:r>
              <a:rPr sz="4100" b="1" kern="0" spc="5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产品系列手册</a:t>
            </a:r>
            <a:endParaRPr sz="4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62000" y="3917950"/>
            <a:ext cx="1270063" cy="381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icture 2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663700" cy="68580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21600000">
            <a:off x="952500" y="1588008"/>
            <a:ext cx="4407408" cy="2476500"/>
            <a:chOff x="0" y="0"/>
            <a:chExt cx="4407408" cy="2476500"/>
          </a:xfrm>
        </p:grpSpPr>
        <p:pic>
          <p:nvPicPr>
            <p:cNvPr id="204" name="picture 20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4407408" cy="2476500"/>
            </a:xfrm>
            <a:prstGeom prst="rect">
              <a:avLst/>
            </a:prstGeom>
          </p:spPr>
        </p:pic>
        <p:sp>
          <p:nvSpPr>
            <p:cNvPr id="206" name="textbox 206"/>
            <p:cNvSpPr/>
            <p:nvPr/>
          </p:nvSpPr>
          <p:spPr>
            <a:xfrm>
              <a:off x="173939" y="2235123"/>
              <a:ext cx="475615" cy="1822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9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6000"/>
                </a:lnSpc>
              </a:pPr>
              <a:r>
                <a:rPr sz="1200" b="1" kern="0" spc="-3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手机壳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21600000">
            <a:off x="952500" y="4317492"/>
            <a:ext cx="4407408" cy="2476500"/>
            <a:chOff x="0" y="0"/>
            <a:chExt cx="4407408" cy="2476500"/>
          </a:xfrm>
        </p:grpSpPr>
        <p:pic>
          <p:nvPicPr>
            <p:cNvPr id="208" name="picture 20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4407408" cy="2476500"/>
            </a:xfrm>
            <a:prstGeom prst="rect">
              <a:avLst/>
            </a:prstGeom>
          </p:spPr>
        </p:pic>
        <p:sp>
          <p:nvSpPr>
            <p:cNvPr id="210" name="textbox 210"/>
            <p:cNvSpPr/>
            <p:nvPr/>
          </p:nvSpPr>
          <p:spPr>
            <a:xfrm>
              <a:off x="171196" y="2235377"/>
              <a:ext cx="631190" cy="1816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7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5000"/>
                </a:lnSpc>
              </a:pPr>
              <a:r>
                <a:rPr sz="1200" b="1" kern="0" spc="-2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木质吊牌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21600000">
            <a:off x="6832092" y="1588008"/>
            <a:ext cx="4407407" cy="2476500"/>
            <a:chOff x="0" y="0"/>
            <a:chExt cx="4407407" cy="2476500"/>
          </a:xfrm>
        </p:grpSpPr>
        <p:pic>
          <p:nvPicPr>
            <p:cNvPr id="212" name="picture 2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4407407" cy="2476500"/>
            </a:xfrm>
            <a:prstGeom prst="rect">
              <a:avLst/>
            </a:prstGeom>
          </p:spPr>
        </p:pic>
        <p:sp>
          <p:nvSpPr>
            <p:cNvPr id="214" name="textbox 214"/>
            <p:cNvSpPr/>
            <p:nvPr/>
          </p:nvSpPr>
          <p:spPr>
            <a:xfrm>
              <a:off x="172618" y="2234513"/>
              <a:ext cx="935989" cy="1816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5000"/>
                </a:lnSpc>
              </a:pPr>
              <a:r>
                <a:rPr sz="1200" b="1" kern="0" spc="-2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气囊手机支架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21600000">
            <a:off x="6832092" y="4317492"/>
            <a:ext cx="4407407" cy="2476500"/>
            <a:chOff x="0" y="0"/>
            <a:chExt cx="4407407" cy="2476500"/>
          </a:xfrm>
        </p:grpSpPr>
        <p:pic>
          <p:nvPicPr>
            <p:cNvPr id="216" name="picture 2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4407407" cy="2476500"/>
            </a:xfrm>
            <a:prstGeom prst="rect">
              <a:avLst/>
            </a:prstGeom>
          </p:spPr>
        </p:pic>
        <p:sp>
          <p:nvSpPr>
            <p:cNvPr id="218" name="textbox 218"/>
            <p:cNvSpPr/>
            <p:nvPr/>
          </p:nvSpPr>
          <p:spPr>
            <a:xfrm>
              <a:off x="172770" y="2235681"/>
              <a:ext cx="629919" cy="1816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6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5000"/>
                </a:lnSpc>
              </a:pPr>
              <a:r>
                <a:rPr sz="1200" b="1" kern="0" spc="-2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定制筹码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sp>
        <p:nvSpPr>
          <p:cNvPr id="220" name="textbox 220"/>
          <p:cNvSpPr/>
          <p:nvPr/>
        </p:nvSpPr>
        <p:spPr>
          <a:xfrm>
            <a:off x="761305" y="613155"/>
            <a:ext cx="4598034" cy="6699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5000"/>
              </a:lnSpc>
            </a:pPr>
            <a:r>
              <a:rPr sz="1200" b="1" kern="0" spc="50" dirty="0">
                <a:solidFill>
                  <a:srgbClr val="64B4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PRINTING SAMPLES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78000"/>
              </a:lnSpc>
              <a:spcBef>
                <a:spcPts val="5"/>
              </a:spcBef>
            </a:pPr>
            <a:r>
              <a:rPr sz="4300" b="1" kern="0" spc="30" baseline="-6000" dirty="0">
                <a:solidFill>
                  <a:srgbClr val="0A192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打印实例</a:t>
            </a:r>
            <a:r>
              <a:rPr sz="2700" kern="0" spc="110" dirty="0">
                <a:solidFill>
                  <a:srgbClr val="0A192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   </a:t>
            </a:r>
            <a:r>
              <a:rPr sz="1900" kern="0" spc="3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一台设备</a:t>
            </a:r>
            <a:r>
              <a:rPr sz="1200" kern="0" spc="-11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900" kern="0" spc="3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，</a:t>
            </a:r>
            <a:r>
              <a:rPr sz="1200" kern="0" spc="-16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900" kern="0" spc="3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覆盖多行</a:t>
            </a:r>
            <a:r>
              <a:rPr sz="1900" kern="0" spc="2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业个性化定制需求</a:t>
            </a:r>
            <a:endParaRPr sz="1900" baseline="190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22" name="path 222"/>
          <p:cNvSpPr/>
          <p:nvPr/>
        </p:nvSpPr>
        <p:spPr>
          <a:xfrm>
            <a:off x="9398000" y="0"/>
            <a:ext cx="2794000" cy="2794000"/>
          </a:xfrm>
          <a:custGeom>
            <a:avLst/>
            <a:gdLst/>
            <a:ahLst/>
            <a:cxnLst/>
            <a:rect l="0" t="0" r="0" b="0"/>
            <a:pathLst>
              <a:path w="4400" h="4400">
                <a:moveTo>
                  <a:pt x="0" y="2200"/>
                </a:moveTo>
                <a:cubicBezTo>
                  <a:pt x="0" y="984"/>
                  <a:pt x="984" y="0"/>
                  <a:pt x="2200" y="0"/>
                </a:cubicBezTo>
                <a:cubicBezTo>
                  <a:pt x="3415" y="0"/>
                  <a:pt x="4400" y="984"/>
                  <a:pt x="4400" y="2200"/>
                </a:cubicBezTo>
                <a:cubicBezTo>
                  <a:pt x="4400" y="3415"/>
                  <a:pt x="3415" y="4400"/>
                  <a:pt x="2200" y="4400"/>
                </a:cubicBezTo>
                <a:cubicBezTo>
                  <a:pt x="984" y="4400"/>
                  <a:pt x="0" y="3415"/>
                  <a:pt x="0" y="2200"/>
                </a:cubicBezTo>
              </a:path>
            </a:pathLst>
          </a:custGeom>
          <a:solidFill>
            <a:srgbClr val="0A192F">
              <a:alpha val="3137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icture 2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663700" cy="68580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 rot="21600000">
            <a:off x="952500" y="1588008"/>
            <a:ext cx="4407408" cy="2476500"/>
            <a:chOff x="0" y="0"/>
            <a:chExt cx="4407408" cy="2476500"/>
          </a:xfrm>
        </p:grpSpPr>
        <p:pic>
          <p:nvPicPr>
            <p:cNvPr id="226" name="picture 2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4407408" cy="2476500"/>
            </a:xfrm>
            <a:prstGeom prst="rect">
              <a:avLst/>
            </a:prstGeom>
          </p:spPr>
        </p:pic>
        <p:sp>
          <p:nvSpPr>
            <p:cNvPr id="228" name="textbox 228"/>
            <p:cNvSpPr/>
            <p:nvPr/>
          </p:nvSpPr>
          <p:spPr>
            <a:xfrm>
              <a:off x="181863" y="2234513"/>
              <a:ext cx="1658620" cy="1828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6000"/>
                </a:lnSpc>
              </a:pP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DTF烫画</a:t>
              </a:r>
              <a:r>
                <a:rPr sz="1200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   </a:t>
              </a: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·</a:t>
              </a:r>
              <a:r>
                <a:rPr sz="1200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 </a:t>
              </a: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T恤</a:t>
              </a:r>
              <a:r>
                <a:rPr sz="1200" b="1" kern="0" spc="-5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卡通图案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 rot="21600000">
            <a:off x="952500" y="4317492"/>
            <a:ext cx="4407408" cy="2476500"/>
            <a:chOff x="0" y="0"/>
            <a:chExt cx="4407408" cy="2476500"/>
          </a:xfrm>
        </p:grpSpPr>
        <p:pic>
          <p:nvPicPr>
            <p:cNvPr id="230" name="picture 2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4407408" cy="2476500"/>
            </a:xfrm>
            <a:prstGeom prst="rect">
              <a:avLst/>
            </a:prstGeom>
          </p:spPr>
        </p:pic>
        <p:sp>
          <p:nvSpPr>
            <p:cNvPr id="232" name="textbox 232"/>
            <p:cNvSpPr/>
            <p:nvPr/>
          </p:nvSpPr>
          <p:spPr>
            <a:xfrm>
              <a:off x="181863" y="2235529"/>
              <a:ext cx="1680845" cy="1828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6000"/>
                </a:lnSpc>
              </a:pP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DTG直喷</a:t>
              </a:r>
              <a:r>
                <a:rPr sz="1200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   </a:t>
              </a: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·</a:t>
              </a:r>
              <a:r>
                <a:rPr sz="1200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 </a:t>
              </a: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T恤花</a:t>
              </a:r>
              <a:r>
                <a:rPr sz="1200" b="1" kern="0" spc="-5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卉图案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 rot="21600000">
            <a:off x="6832092" y="1588008"/>
            <a:ext cx="4407407" cy="2476500"/>
            <a:chOff x="0" y="0"/>
            <a:chExt cx="4407407" cy="2476500"/>
          </a:xfrm>
        </p:grpSpPr>
        <p:pic>
          <p:nvPicPr>
            <p:cNvPr id="234" name="picture 23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4407407" cy="2476500"/>
            </a:xfrm>
            <a:prstGeom prst="rect">
              <a:avLst/>
            </a:prstGeom>
          </p:spPr>
        </p:pic>
        <p:sp>
          <p:nvSpPr>
            <p:cNvPr id="236" name="textbox 236"/>
            <p:cNvSpPr/>
            <p:nvPr/>
          </p:nvSpPr>
          <p:spPr>
            <a:xfrm>
              <a:off x="174142" y="2235123"/>
              <a:ext cx="1763395" cy="1955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93000"/>
                </a:lnSpc>
              </a:pP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水晶标</a:t>
              </a:r>
              <a:r>
                <a:rPr sz="1200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   </a:t>
              </a: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·</a:t>
              </a:r>
              <a:r>
                <a:rPr sz="1200" kern="0" spc="6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 </a:t>
              </a: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玻璃杯立体</a:t>
              </a:r>
              <a:r>
                <a:rPr sz="1200" b="1" kern="0" spc="-5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logo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pic>
        <p:nvPicPr>
          <p:cNvPr id="238" name="picture 2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832092" y="4317492"/>
            <a:ext cx="4407407" cy="2476500"/>
          </a:xfrm>
          <a:prstGeom prst="rect">
            <a:avLst/>
          </a:prstGeom>
        </p:spPr>
      </p:pic>
      <p:sp>
        <p:nvSpPr>
          <p:cNvPr id="240" name="textbox 240"/>
          <p:cNvSpPr/>
          <p:nvPr/>
        </p:nvSpPr>
        <p:spPr>
          <a:xfrm>
            <a:off x="761305" y="613155"/>
            <a:ext cx="4540250" cy="6635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5000"/>
              </a:lnSpc>
            </a:pPr>
            <a:r>
              <a:rPr sz="1200" b="1" kern="0" spc="50" dirty="0">
                <a:solidFill>
                  <a:srgbClr val="64B4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PRINTING SAMPLES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77000"/>
              </a:lnSpc>
              <a:spcBef>
                <a:spcPts val="0"/>
              </a:spcBef>
            </a:pPr>
            <a:r>
              <a:rPr sz="4300" b="1" kern="0" spc="30" baseline="-7000" dirty="0">
                <a:solidFill>
                  <a:srgbClr val="0A192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打印实例</a:t>
            </a:r>
            <a:r>
              <a:rPr sz="2700" kern="0" spc="130" dirty="0">
                <a:solidFill>
                  <a:srgbClr val="0A192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   </a:t>
            </a:r>
            <a:r>
              <a:rPr sz="1900" kern="0" spc="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DTF</a:t>
            </a:r>
            <a:r>
              <a:rPr sz="1900" kern="0" spc="3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烫画与</a:t>
            </a:r>
            <a:r>
              <a:rPr sz="1900" kern="0" spc="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DTG</a:t>
            </a:r>
            <a:r>
              <a:rPr sz="1900" kern="0" spc="3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直喷</a:t>
            </a:r>
            <a:r>
              <a:rPr sz="1200" kern="0" spc="-11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900" kern="0" spc="3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，</a:t>
            </a:r>
            <a:r>
              <a:rPr sz="1200" kern="0" spc="-16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900" kern="0" spc="3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服装</a:t>
            </a:r>
            <a:r>
              <a:rPr sz="1900" kern="0" spc="2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个性化定制</a:t>
            </a:r>
            <a:endParaRPr sz="1900" baseline="190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42" name="textbox 242"/>
          <p:cNvSpPr/>
          <p:nvPr/>
        </p:nvSpPr>
        <p:spPr>
          <a:xfrm>
            <a:off x="6832092" y="6438900"/>
            <a:ext cx="4407534" cy="355600"/>
          </a:xfrm>
          <a:prstGeom prst="rect">
            <a:avLst/>
          </a:prstGeom>
          <a:solidFill>
            <a:srgbClr val="0A192F">
              <a:alpha val="72156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4945" algn="l" rtl="0" eaLnBrk="0">
              <a:lnSpc>
                <a:spcPct val="85000"/>
              </a:lnSpc>
              <a:spcBef>
                <a:spcPts val="5"/>
              </a:spcBef>
            </a:pPr>
            <a:r>
              <a:rPr sz="1200" b="1" kern="0" spc="-4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DTG直喷</a:t>
            </a:r>
            <a:r>
              <a:rPr sz="1200" kern="0" spc="-4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  </a:t>
            </a:r>
            <a:r>
              <a:rPr sz="1200" b="1" kern="0" spc="-4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·</a:t>
            </a:r>
            <a:r>
              <a:rPr sz="1200" kern="0" spc="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b="1" kern="0" spc="-4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牛</a:t>
            </a:r>
            <a:r>
              <a:rPr sz="1200" b="1" kern="0" spc="-5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仔夹克复古图案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44" name="path 244"/>
          <p:cNvSpPr/>
          <p:nvPr/>
        </p:nvSpPr>
        <p:spPr>
          <a:xfrm>
            <a:off x="9398000" y="0"/>
            <a:ext cx="2794000" cy="2794000"/>
          </a:xfrm>
          <a:custGeom>
            <a:avLst/>
            <a:gdLst/>
            <a:ahLst/>
            <a:cxnLst/>
            <a:rect l="0" t="0" r="0" b="0"/>
            <a:pathLst>
              <a:path w="4400" h="4400">
                <a:moveTo>
                  <a:pt x="0" y="2200"/>
                </a:moveTo>
                <a:cubicBezTo>
                  <a:pt x="0" y="984"/>
                  <a:pt x="984" y="0"/>
                  <a:pt x="2200" y="0"/>
                </a:cubicBezTo>
                <a:cubicBezTo>
                  <a:pt x="3415" y="0"/>
                  <a:pt x="4400" y="984"/>
                  <a:pt x="4400" y="2200"/>
                </a:cubicBezTo>
                <a:cubicBezTo>
                  <a:pt x="4400" y="3415"/>
                  <a:pt x="3415" y="4400"/>
                  <a:pt x="2200" y="4400"/>
                </a:cubicBezTo>
                <a:cubicBezTo>
                  <a:pt x="984" y="4400"/>
                  <a:pt x="0" y="3415"/>
                  <a:pt x="0" y="2200"/>
                </a:cubicBezTo>
              </a:path>
            </a:pathLst>
          </a:custGeom>
          <a:solidFill>
            <a:srgbClr val="0A192F">
              <a:alpha val="3137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picture 2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 rot="21600000">
            <a:off x="3886200" y="4317492"/>
            <a:ext cx="4407408" cy="2476500"/>
            <a:chOff x="0" y="0"/>
            <a:chExt cx="4407408" cy="2476500"/>
          </a:xfrm>
        </p:grpSpPr>
        <p:pic>
          <p:nvPicPr>
            <p:cNvPr id="248" name="picture 24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4407408" cy="2476500"/>
            </a:xfrm>
            <a:prstGeom prst="rect">
              <a:avLst/>
            </a:prstGeom>
          </p:spPr>
        </p:pic>
        <p:sp>
          <p:nvSpPr>
            <p:cNvPr id="250" name="textbox 250"/>
            <p:cNvSpPr/>
            <p:nvPr/>
          </p:nvSpPr>
          <p:spPr>
            <a:xfrm>
              <a:off x="172567" y="2235681"/>
              <a:ext cx="1769745" cy="1816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5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5000"/>
                </a:lnSpc>
              </a:pP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油布画</a:t>
              </a:r>
              <a:r>
                <a:rPr sz="1200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   </a:t>
              </a: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·</a:t>
              </a:r>
              <a:r>
                <a:rPr sz="1200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 </a:t>
              </a: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抽象风景装饰画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grpSp>
        <p:nvGrpSpPr>
          <p:cNvPr id="24" name="group 24"/>
          <p:cNvGrpSpPr/>
          <p:nvPr/>
        </p:nvGrpSpPr>
        <p:grpSpPr>
          <a:xfrm rot="21600000">
            <a:off x="952500" y="1588008"/>
            <a:ext cx="4407408" cy="2476500"/>
            <a:chOff x="0" y="0"/>
            <a:chExt cx="4407408" cy="2476500"/>
          </a:xfrm>
        </p:grpSpPr>
        <p:pic>
          <p:nvPicPr>
            <p:cNvPr id="252" name="picture 25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4407408" cy="2476500"/>
            </a:xfrm>
            <a:prstGeom prst="rect">
              <a:avLst/>
            </a:prstGeom>
          </p:spPr>
        </p:pic>
        <p:sp>
          <p:nvSpPr>
            <p:cNvPr id="254" name="textbox 254"/>
            <p:cNvSpPr/>
            <p:nvPr/>
          </p:nvSpPr>
          <p:spPr>
            <a:xfrm>
              <a:off x="181863" y="2234209"/>
              <a:ext cx="1898650" cy="1822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9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6000"/>
                </a:lnSpc>
              </a:pPr>
              <a:r>
                <a:rPr sz="1200" b="1" kern="0" spc="-5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DTG直喷</a:t>
              </a:r>
              <a:r>
                <a:rPr sz="1200" kern="0" spc="-5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   </a:t>
              </a:r>
              <a:r>
                <a:rPr sz="1200" b="1" kern="0" spc="-5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·</a:t>
              </a:r>
              <a:r>
                <a:rPr sz="1200" kern="0" spc="12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 </a:t>
              </a:r>
              <a:r>
                <a:rPr sz="1200" b="1" kern="0" spc="-5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帆布包卡通图案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 rot="21600000">
            <a:off x="6832092" y="1588008"/>
            <a:ext cx="4407407" cy="2476500"/>
            <a:chOff x="0" y="0"/>
            <a:chExt cx="4407407" cy="2476500"/>
          </a:xfrm>
        </p:grpSpPr>
        <p:pic>
          <p:nvPicPr>
            <p:cNvPr id="256" name="picture 25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4407407" cy="2476500"/>
            </a:xfrm>
            <a:prstGeom prst="rect">
              <a:avLst/>
            </a:prstGeom>
          </p:spPr>
        </p:pic>
        <p:sp>
          <p:nvSpPr>
            <p:cNvPr id="258" name="textbox 258"/>
            <p:cNvSpPr/>
            <p:nvPr/>
          </p:nvSpPr>
          <p:spPr>
            <a:xfrm>
              <a:off x="174142" y="2235123"/>
              <a:ext cx="1763395" cy="1955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93000"/>
                </a:lnSpc>
              </a:pP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水晶标</a:t>
              </a:r>
              <a:r>
                <a:rPr sz="1200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   </a:t>
              </a: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·</a:t>
              </a:r>
              <a:r>
                <a:rPr sz="1200" kern="0" spc="6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 </a:t>
              </a:r>
              <a:r>
                <a:rPr sz="1200" b="1" kern="0" spc="-4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玻璃杯立体</a:t>
              </a:r>
              <a:r>
                <a:rPr sz="1200" b="1" kern="0" spc="-5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logo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sp>
        <p:nvSpPr>
          <p:cNvPr id="260" name="textbox 260"/>
          <p:cNvSpPr/>
          <p:nvPr/>
        </p:nvSpPr>
        <p:spPr>
          <a:xfrm>
            <a:off x="761305" y="613155"/>
            <a:ext cx="4911090" cy="6635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5000"/>
              </a:lnSpc>
            </a:pPr>
            <a:r>
              <a:rPr sz="1200" b="1" kern="0" spc="50" dirty="0">
                <a:solidFill>
                  <a:srgbClr val="64B4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PRINTING SAMPLES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77000"/>
              </a:lnSpc>
              <a:spcBef>
                <a:spcPts val="0"/>
              </a:spcBef>
            </a:pPr>
            <a:r>
              <a:rPr sz="4300" b="1" kern="0" spc="20" baseline="-7000" dirty="0">
                <a:solidFill>
                  <a:srgbClr val="0A192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打印实例</a:t>
            </a:r>
            <a:r>
              <a:rPr sz="2700" kern="0" spc="130" dirty="0">
                <a:solidFill>
                  <a:srgbClr val="0A192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   </a:t>
            </a:r>
            <a:r>
              <a:rPr sz="1900" kern="0" spc="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DTG</a:t>
            </a:r>
            <a:r>
              <a:rPr sz="1900" kern="0" spc="2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直喷、</a:t>
            </a:r>
            <a:r>
              <a:rPr sz="1200" kern="0" spc="-11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900" kern="0" spc="2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水晶标与油布画</a:t>
            </a:r>
            <a:r>
              <a:rPr sz="1200" kern="0" spc="-13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900" kern="0" spc="2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，</a:t>
            </a:r>
            <a:r>
              <a:rPr sz="1200" kern="0" spc="-9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900" kern="0" spc="2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多元材</a:t>
            </a:r>
            <a:r>
              <a:rPr sz="1900" kern="0" spc="1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质应用</a:t>
            </a:r>
            <a:endParaRPr sz="1900" baseline="190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picture 2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264" name="picture 2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35508" y="1661159"/>
            <a:ext cx="5334000" cy="3048000"/>
          </a:xfrm>
          <a:prstGeom prst="rect">
            <a:avLst/>
          </a:prstGeom>
        </p:spPr>
      </p:pic>
      <p:sp>
        <p:nvSpPr>
          <p:cNvPr id="266" name="textbox 266"/>
          <p:cNvSpPr/>
          <p:nvPr/>
        </p:nvSpPr>
        <p:spPr>
          <a:xfrm>
            <a:off x="630377" y="5667192"/>
            <a:ext cx="4624704" cy="8267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深圳市墨刻科技有限公司</a:t>
            </a:r>
            <a:endParaRPr sz="14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1290"/>
              </a:spcBef>
            </a:pPr>
            <a:r>
              <a:rPr sz="1200" kern="0" spc="-10" dirty="0">
                <a:solidFill>
                  <a:srgbClr val="B4C8D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Shenzhen</a:t>
            </a:r>
            <a:r>
              <a:rPr sz="1200" kern="0" spc="120" dirty="0">
                <a:solidFill>
                  <a:srgbClr val="B4C8D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B4C8D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Moke Technolog</a:t>
            </a:r>
            <a:r>
              <a:rPr sz="1200" kern="0" spc="-20" dirty="0">
                <a:solidFill>
                  <a:srgbClr val="B4C8D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y</a:t>
            </a:r>
            <a:r>
              <a:rPr sz="1200" kern="0" spc="70" dirty="0">
                <a:solidFill>
                  <a:srgbClr val="B4C8D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20" dirty="0">
                <a:solidFill>
                  <a:srgbClr val="B4C8D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Co.,</a:t>
            </a:r>
            <a:r>
              <a:rPr sz="1200" kern="0" spc="130" dirty="0">
                <a:solidFill>
                  <a:srgbClr val="B4C8D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20" dirty="0">
                <a:solidFill>
                  <a:srgbClr val="B4C8D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Ltd.     InMec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08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ct val="86000"/>
              </a:lnSpc>
            </a:pPr>
            <a:r>
              <a:rPr sz="1200" kern="0" spc="-1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专业UV平板打印机研发与制造     </a:t>
            </a:r>
            <a:r>
              <a:rPr sz="1200" kern="0" spc="-2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·     为客户提供一站式打印解决方案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68" name="textbox 268"/>
          <p:cNvSpPr/>
          <p:nvPr/>
        </p:nvSpPr>
        <p:spPr>
          <a:xfrm>
            <a:off x="629919" y="621309"/>
            <a:ext cx="3071495" cy="8305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" algn="l" rtl="0" eaLnBrk="0">
              <a:lnSpc>
                <a:spcPct val="86000"/>
              </a:lnSpc>
            </a:pPr>
            <a:r>
              <a:rPr sz="2300" b="1" u="sng" kern="0" spc="80" dirty="0">
                <a:solidFill>
                  <a:srgbClr val="FFFFFF">
                    <a:alpha val="100000"/>
                  </a:srgbClr>
                </a:solidFill>
                <a:uFill>
                  <a:solidFill>
                    <a:srgbClr val="64B4FF"/>
                  </a:solidFill>
                </a:u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应用领域</a:t>
            </a:r>
            <a:r>
              <a:rPr sz="2300" b="1" kern="0" spc="8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与可打印材质</a:t>
            </a:r>
            <a:endParaRPr sz="23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9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B4C8D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一台设备</a:t>
            </a:r>
            <a:r>
              <a:rPr sz="1200" kern="0" spc="-150" dirty="0">
                <a:solidFill>
                  <a:srgbClr val="B4C8D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B4C8D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，覆盖多行业个性化定</a:t>
            </a:r>
            <a:r>
              <a:rPr sz="1200" kern="0" spc="-20" dirty="0">
                <a:solidFill>
                  <a:srgbClr val="B4C8D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制需求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70" name="textbox 270"/>
          <p:cNvSpPr/>
          <p:nvPr/>
        </p:nvSpPr>
        <p:spPr>
          <a:xfrm>
            <a:off x="8198510" y="5772937"/>
            <a:ext cx="3371215" cy="7404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8000"/>
              </a:lnSpc>
            </a:pPr>
            <a:r>
              <a:rPr sz="1200" kern="0" spc="0" dirty="0">
                <a:solidFill>
                  <a:srgbClr val="C8D7E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产品咨询：欢迎联系销售团队获取</a:t>
            </a:r>
            <a:r>
              <a:rPr sz="1200" kern="0" spc="-10" dirty="0">
                <a:solidFill>
                  <a:srgbClr val="C8D7E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详细报价与方案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469265" indent="-151765" algn="l" rtl="0" eaLnBrk="0">
              <a:lnSpc>
                <a:spcPct val="156000"/>
              </a:lnSpc>
              <a:spcBef>
                <a:spcPts val="10"/>
              </a:spcBef>
            </a:pPr>
            <a:r>
              <a:rPr sz="1200" kern="0" spc="-20" dirty="0">
                <a:solidFill>
                  <a:srgbClr val="C8D7E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技术支持 ：原厂技术团队全程跟进安装与培训</a:t>
            </a:r>
            <a:r>
              <a:rPr sz="1200" kern="0" spc="-20" dirty="0">
                <a:solidFill>
                  <a:srgbClr val="C8D7E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售后服务 ：质保无忧</a:t>
            </a:r>
            <a:r>
              <a:rPr sz="1200" kern="0" spc="-140" dirty="0">
                <a:solidFill>
                  <a:srgbClr val="C8D7E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20" dirty="0">
                <a:solidFill>
                  <a:srgbClr val="C8D7E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，耗材与</a:t>
            </a:r>
            <a:r>
              <a:rPr sz="1200" kern="0" spc="-30" dirty="0">
                <a:solidFill>
                  <a:srgbClr val="C8D7E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配件长期供应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72" name="textbox 272"/>
          <p:cNvSpPr/>
          <p:nvPr/>
        </p:nvSpPr>
        <p:spPr>
          <a:xfrm>
            <a:off x="6470141" y="2808675"/>
            <a:ext cx="1310639" cy="13519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algn="l" rtl="0" eaLnBrk="0">
              <a:lnSpc>
                <a:spcPct val="89000"/>
              </a:lnSpc>
            </a:pP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手机壳 /</a:t>
            </a:r>
            <a:r>
              <a:rPr sz="1100" kern="0" spc="13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数码配件</a:t>
            </a:r>
            <a:endParaRPr sz="1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2700" indent="1905" algn="l" rtl="0" eaLnBrk="0">
              <a:lnSpc>
                <a:spcPct val="169000"/>
              </a:lnSpc>
              <a:spcBef>
                <a:spcPts val="210"/>
              </a:spcBef>
            </a:pPr>
            <a:r>
              <a:rPr sz="1100" kern="0" spc="3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亚克力 /</a:t>
            </a:r>
            <a:r>
              <a:rPr sz="1100" kern="0" spc="7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3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有机玻璃</a:t>
            </a: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牌</a:t>
            </a: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皮革 /</a:t>
            </a:r>
            <a:r>
              <a:rPr sz="1100" kern="0" spc="7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钱包 /</a:t>
            </a:r>
            <a:r>
              <a:rPr sz="1100" kern="0" spc="6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皮带</a:t>
            </a:r>
            <a:endParaRPr sz="1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22225" indent="-10160" algn="l" rtl="0" eaLnBrk="0">
              <a:lnSpc>
                <a:spcPct val="170000"/>
              </a:lnSpc>
              <a:spcBef>
                <a:spcPts val="110"/>
              </a:spcBef>
            </a:pP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金属名片 /</a:t>
            </a:r>
            <a:r>
              <a:rPr sz="1100" kern="0" spc="17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U盘外壳</a:t>
            </a:r>
            <a:r>
              <a:rPr sz="1100" kern="0" spc="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PVC</a:t>
            </a: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/</a:t>
            </a:r>
            <a:r>
              <a:rPr sz="1100" kern="0" spc="6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塑料卡片</a:t>
            </a:r>
            <a:endParaRPr sz="1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74" name="textbox 274"/>
          <p:cNvSpPr/>
          <p:nvPr/>
        </p:nvSpPr>
        <p:spPr>
          <a:xfrm>
            <a:off x="9137142" y="2808675"/>
            <a:ext cx="1310639" cy="13430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ct val="89000"/>
              </a:lnSpc>
            </a:pP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玻璃 /</a:t>
            </a:r>
            <a:r>
              <a:rPr sz="1100" kern="0" spc="11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水晶装饰</a:t>
            </a:r>
            <a:endParaRPr sz="1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3970" indent="-1270" algn="l" rtl="0" eaLnBrk="0">
              <a:lnSpc>
                <a:spcPct val="176000"/>
              </a:lnSpc>
              <a:spcBef>
                <a:spcPts val="0"/>
              </a:spcBef>
            </a:pP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木材 /</a:t>
            </a:r>
            <a:r>
              <a:rPr sz="1100" kern="0" spc="1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工艺礼品</a:t>
            </a:r>
            <a:r>
              <a:rPr sz="1100" kern="0" spc="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     </a:t>
            </a:r>
            <a:r>
              <a:rPr sz="1100" kern="0" spc="1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纸张 /</a:t>
            </a:r>
            <a:r>
              <a:rPr sz="1100" kern="0" spc="13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1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包装 /</a:t>
            </a:r>
            <a:r>
              <a:rPr sz="1100" kern="0" spc="8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1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卡片</a:t>
            </a:r>
            <a:r>
              <a:rPr sz="1100" kern="0" spc="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 </a:t>
            </a: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陶瓷 /</a:t>
            </a:r>
            <a:r>
              <a:rPr sz="1100" kern="0" spc="8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2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马克杯</a:t>
            </a:r>
            <a:endParaRPr sz="1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09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ct val="89000"/>
              </a:lnSpc>
            </a:pPr>
            <a:r>
              <a:rPr sz="1100" kern="0" spc="30" dirty="0">
                <a:solidFill>
                  <a:srgbClr val="DCE6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广告标牌 / 展示道具</a:t>
            </a:r>
            <a:endParaRPr sz="1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76" name="textbox 276"/>
          <p:cNvSpPr/>
          <p:nvPr/>
        </p:nvSpPr>
        <p:spPr>
          <a:xfrm>
            <a:off x="1409652" y="4872768"/>
            <a:ext cx="3794125" cy="1454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900" kern="0" spc="7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实际打印成品展示：</a:t>
            </a:r>
            <a:r>
              <a:rPr sz="900" kern="0" spc="-1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900" kern="0" spc="7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手机壳、</a:t>
            </a:r>
            <a:r>
              <a:rPr sz="900" kern="0" spc="-4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900" kern="0" spc="7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亚克力牌、</a:t>
            </a:r>
            <a:r>
              <a:rPr sz="900" kern="0" spc="-6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900" kern="0" spc="7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皮革、</a:t>
            </a:r>
            <a:r>
              <a:rPr sz="900" kern="0" spc="-5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900" kern="0" spc="7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金属名片、 </a:t>
            </a:r>
            <a:r>
              <a:rPr sz="900" kern="0" spc="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PVC</a:t>
            </a:r>
            <a:r>
              <a:rPr sz="900" kern="0" spc="70" dirty="0">
                <a:solidFill>
                  <a:srgbClr val="96AABE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卡等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78" name="textbox 278"/>
          <p:cNvSpPr/>
          <p:nvPr/>
        </p:nvSpPr>
        <p:spPr>
          <a:xfrm>
            <a:off x="6473221" y="1729478"/>
            <a:ext cx="162242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64B4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支持打印的真实材质</a:t>
            </a:r>
            <a:endParaRPr sz="14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280" name="picture 2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35000" y="5327650"/>
            <a:ext cx="10922012" cy="12700"/>
          </a:xfrm>
          <a:prstGeom prst="rect">
            <a:avLst/>
          </a:prstGeom>
        </p:spPr>
      </p:pic>
      <p:pic>
        <p:nvPicPr>
          <p:cNvPr id="282" name="picture 2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477000" y="2000250"/>
            <a:ext cx="5207012" cy="12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D7F0FC"/>
              </a:gs>
              <a:gs pos="100000">
                <a:srgbClr val="FFEFDE"/>
              </a:gs>
              <a:gs pos="100000">
                <a:srgbClr val="FFDCFC"/>
              </a:gs>
            </a:gsLst>
            <a:lin ang="5400000" scaled="1"/>
          </a:gra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507492" y="1524000"/>
          <a:ext cx="11176635" cy="4995545"/>
        </p:xfrm>
        <a:graphic>
          <a:graphicData uri="http://schemas.openxmlformats.org/drawingml/2006/table">
            <a:tbl>
              <a:tblPr/>
              <a:tblGrid>
                <a:gridCol w="2032635"/>
                <a:gridCol w="3048000"/>
                <a:gridCol w="3048000"/>
                <a:gridCol w="3048000"/>
              </a:tblGrid>
              <a:tr h="6356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845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700" b="1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参数项</a:t>
                      </a:r>
                      <a:endParaRPr sz="17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527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21715" algn="l" rtl="0" eaLnBrk="0">
                        <a:lnSpc>
                          <a:spcPct val="89000"/>
                        </a:lnSpc>
                        <a:spcBef>
                          <a:spcPts val="5"/>
                        </a:spcBef>
                      </a:pPr>
                      <a:r>
                        <a:rPr sz="17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J16</a:t>
                      </a:r>
                      <a:r>
                        <a:rPr sz="1700" kern="0" spc="2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7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(4060)</a:t>
                      </a:r>
                      <a:endParaRPr sz="17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E86C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21715" algn="l" rtl="0" eaLnBrk="0">
                        <a:lnSpc>
                          <a:spcPct val="89000"/>
                        </a:lnSpc>
                        <a:spcBef>
                          <a:spcPts val="5"/>
                        </a:spcBef>
                      </a:pPr>
                      <a:r>
                        <a:rPr sz="17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J36</a:t>
                      </a:r>
                      <a:r>
                        <a:rPr sz="1700" kern="0" spc="2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7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(6090)</a:t>
                      </a:r>
                      <a:endParaRPr sz="17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E86C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74065" algn="l" rtl="0" eaLnBrk="0">
                        <a:lnSpc>
                          <a:spcPct val="89000"/>
                        </a:lnSpc>
                        <a:spcBef>
                          <a:spcPts val="5"/>
                        </a:spcBef>
                      </a:pPr>
                      <a:r>
                        <a:rPr sz="1700" b="1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J36-</a:t>
                      </a:r>
                      <a:r>
                        <a:rPr sz="17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slim</a:t>
                      </a:r>
                      <a:r>
                        <a:rPr sz="1700" kern="0" spc="2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700" b="1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(6090)</a:t>
                      </a:r>
                      <a:endParaRPr sz="17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E86C1"/>
                    </a:solidFill>
                  </a:tcPr>
                </a:tc>
              </a:tr>
              <a:tr h="5194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2674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500" kern="0" spc="60" dirty="0">
                          <a:solidFill>
                            <a:srgbClr val="3C3C3C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喷头数量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47891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-2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2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47701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-2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3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47891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-2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2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13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1912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3C3C3C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打印尺寸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6550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40×60×15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cm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7439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6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60×90×15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cm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2773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6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60×90×7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cm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</a:tr>
              <a:tr h="6902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1912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3C3C3C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打印精度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33755" algn="l" rtl="0" eaLnBrk="0">
                        <a:lnSpc>
                          <a:spcPct val="90000"/>
                        </a:lnSpc>
                      </a:pPr>
                      <a:r>
                        <a:rPr sz="1500" kern="0" spc="6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720×720 8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pass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794385" algn="l" rtl="0" eaLnBrk="0">
                        <a:lnSpc>
                          <a:spcPct val="90000"/>
                        </a:lnSpc>
                        <a:spcBef>
                          <a:spcPts val="300"/>
                        </a:spcBef>
                      </a:pPr>
                      <a:r>
                        <a:rPr sz="1500" kern="0" spc="4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720×1080</a:t>
                      </a:r>
                      <a:r>
                        <a:rPr sz="1500" kern="0" spc="24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500" kern="0" spc="4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12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pass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81050" algn="l" rtl="0" eaLnBrk="0">
                        <a:lnSpc>
                          <a:spcPct val="90000"/>
                        </a:lnSpc>
                      </a:pPr>
                      <a:r>
                        <a:rPr sz="1500" kern="0" spc="6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720×1200 8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pass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749935" algn="l" rtl="0" eaLnBrk="0">
                        <a:lnSpc>
                          <a:spcPct val="90000"/>
                        </a:lnSpc>
                        <a:spcBef>
                          <a:spcPts val="300"/>
                        </a:spcBef>
                      </a:pPr>
                      <a:r>
                        <a:rPr sz="1500" kern="0" spc="4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720×1800</a:t>
                      </a:r>
                      <a:r>
                        <a:rPr sz="1500" kern="0" spc="24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500" kern="0" spc="4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12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pass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81050" algn="l" rtl="0" eaLnBrk="0">
                        <a:lnSpc>
                          <a:spcPct val="90000"/>
                        </a:lnSpc>
                      </a:pPr>
                      <a:r>
                        <a:rPr sz="1500" kern="0" spc="6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720×1200 8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pass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749935" algn="l" rtl="0" eaLnBrk="0">
                        <a:lnSpc>
                          <a:spcPct val="90000"/>
                        </a:lnSpc>
                        <a:spcBef>
                          <a:spcPts val="300"/>
                        </a:spcBef>
                      </a:pPr>
                      <a:r>
                        <a:rPr sz="1500" kern="0" spc="4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720×1800</a:t>
                      </a:r>
                      <a:r>
                        <a:rPr sz="1500" kern="0" spc="24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500" kern="0" spc="4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12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pass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13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18490" algn="l" rtl="0" eaLnBrk="0">
                        <a:lnSpc>
                          <a:spcPct val="86000"/>
                        </a:lnSpc>
                      </a:pPr>
                      <a:r>
                        <a:rPr sz="1500" kern="0" spc="70" dirty="0">
                          <a:solidFill>
                            <a:srgbClr val="3C3C3C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柱体打印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4720" algn="l" rtl="0" eaLnBrk="0">
                        <a:lnSpc>
                          <a:spcPct val="86000"/>
                        </a:lnSpc>
                      </a:pPr>
                      <a:r>
                        <a:rPr sz="1500" kern="0" spc="9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最高打印8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cm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4720" algn="l" rtl="0" eaLnBrk="0">
                        <a:lnSpc>
                          <a:spcPct val="86000"/>
                        </a:lnSpc>
                      </a:pPr>
                      <a:r>
                        <a:rPr sz="1500" kern="0" spc="9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最高打印8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cm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299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500" kern="0" spc="6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不支持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</a:tr>
              <a:tr h="5213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0896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500" kern="0" spc="0" dirty="0">
                          <a:solidFill>
                            <a:srgbClr val="3C3C3C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UV</a:t>
                      </a:r>
                      <a:r>
                        <a:rPr sz="1500" kern="0" spc="70" dirty="0">
                          <a:solidFill>
                            <a:srgbClr val="3C3C3C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灯冷却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31595" algn="l" rtl="0" eaLnBrk="0">
                        <a:lnSpc>
                          <a:spcPct val="86000"/>
                        </a:lnSpc>
                      </a:pPr>
                      <a:r>
                        <a:rPr sz="1500" kern="0" spc="4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水冷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31595" algn="l" rtl="0" eaLnBrk="0">
                        <a:lnSpc>
                          <a:spcPct val="86000"/>
                        </a:lnSpc>
                      </a:pPr>
                      <a:r>
                        <a:rPr sz="1500" kern="0" spc="4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水冷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3096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500" kern="0" spc="5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风冷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94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16585" algn="l" rtl="0" eaLnBrk="0">
                        <a:lnSpc>
                          <a:spcPct val="87000"/>
                        </a:lnSpc>
                      </a:pPr>
                      <a:r>
                        <a:rPr sz="1500" kern="0" spc="80" dirty="0">
                          <a:solidFill>
                            <a:srgbClr val="3C3C3C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机器功率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9159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2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600W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8778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3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800W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8778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3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800W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</a:tr>
              <a:tr h="5213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1912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3C3C3C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整机尺寸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7594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5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1068×1068×615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mm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7594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5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1510×1386×692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mm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7594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5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1351×1343×500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mm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54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2550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500" kern="0" spc="40" dirty="0">
                          <a:solidFill>
                            <a:srgbClr val="3C3C3C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净重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5476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3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110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KG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5476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3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135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KG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5476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500" kern="0" spc="3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112</a:t>
                      </a:r>
                      <a:r>
                        <a:rPr sz="1500" kern="0" spc="0" dirty="0">
                          <a:solidFill>
                            <a:srgbClr val="282828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KG</a:t>
                      </a:r>
                      <a:endParaRPr sz="15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4F8"/>
                    </a:solidFill>
                  </a:tcPr>
                </a:tc>
              </a:tr>
            </a:tbl>
          </a:graphicData>
        </a:graphic>
      </p:graphicFrame>
      <p:sp>
        <p:nvSpPr>
          <p:cNvPr id="16" name="textbox 16"/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1A527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48970" algn="l" rtl="0" eaLnBrk="0">
              <a:lnSpc>
                <a:spcPct val="86000"/>
              </a:lnSpc>
            </a:pPr>
            <a:r>
              <a:rPr sz="2300" b="1" kern="0" spc="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产品系列概览</a:t>
            </a:r>
            <a:endParaRPr sz="23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8" name="textbox 18"/>
          <p:cNvSpPr/>
          <p:nvPr/>
        </p:nvSpPr>
        <p:spPr>
          <a:xfrm>
            <a:off x="636074" y="1151362"/>
            <a:ext cx="5091429" cy="2241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1500" kern="0" spc="80" dirty="0">
                <a:solidFill>
                  <a:srgbClr val="646464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三款主力机型核心参数对比</a:t>
            </a:r>
            <a:r>
              <a:rPr sz="1500" kern="0" spc="-120" dirty="0">
                <a:solidFill>
                  <a:srgbClr val="646464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500" kern="0" spc="80" dirty="0">
                <a:solidFill>
                  <a:srgbClr val="646464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，</a:t>
            </a:r>
            <a:r>
              <a:rPr sz="1500" kern="0" spc="-170" dirty="0">
                <a:solidFill>
                  <a:srgbClr val="646464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500" kern="0" spc="80" dirty="0">
                <a:solidFill>
                  <a:srgbClr val="646464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详细参数见后续各机型专页</a:t>
            </a:r>
            <a:endParaRPr sz="15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0" name="textbox 20"/>
          <p:cNvSpPr/>
          <p:nvPr/>
        </p:nvSpPr>
        <p:spPr>
          <a:xfrm>
            <a:off x="8639727" y="6549799"/>
            <a:ext cx="3056889" cy="1447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900" kern="0" spc="90" dirty="0">
                <a:solidFill>
                  <a:srgbClr val="8C8C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以上参数均来自原厂</a:t>
            </a:r>
            <a:r>
              <a:rPr sz="900" kern="0" spc="80" dirty="0">
                <a:solidFill>
                  <a:srgbClr val="8C8C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技术规格</a:t>
            </a:r>
            <a:r>
              <a:rPr sz="900" kern="0" spc="-90" dirty="0">
                <a:solidFill>
                  <a:srgbClr val="8C8C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900" kern="0" spc="80" dirty="0">
                <a:solidFill>
                  <a:srgbClr val="8C8C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，</a:t>
            </a:r>
            <a:r>
              <a:rPr sz="900" kern="0" spc="-70" dirty="0">
                <a:solidFill>
                  <a:srgbClr val="8C8C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900" kern="0" spc="80" dirty="0">
                <a:solidFill>
                  <a:srgbClr val="8C8C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如有更新恕不另行通知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2"/>
          <p:cNvGraphicFramePr>
            <a:graphicFrameLocks noGrp="1"/>
          </p:cNvGraphicFramePr>
          <p:nvPr/>
        </p:nvGraphicFramePr>
        <p:xfrm>
          <a:off x="6094475" y="1050035"/>
          <a:ext cx="5843270" cy="2622550"/>
        </p:xfrm>
        <a:graphic>
          <a:graphicData uri="http://schemas.openxmlformats.org/drawingml/2006/table">
            <a:tbl>
              <a:tblPr/>
              <a:tblGrid>
                <a:gridCol w="2986404"/>
                <a:gridCol w="2856864"/>
              </a:tblGrid>
              <a:tr h="26225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27990" algn="l" rtl="0" eaLnBrk="0">
                        <a:lnSpc>
                          <a:spcPct val="85000"/>
                        </a:lnSpc>
                      </a:pPr>
                      <a:r>
                        <a:rPr sz="1400" b="1" kern="0" spc="-2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核心组件与性能</a:t>
                      </a:r>
                      <a:endParaRPr sz="14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970" algn="l" rtl="0" eaLnBrk="0">
                        <a:lnSpc>
                          <a:spcPct val="85000"/>
                        </a:lnSpc>
                        <a:spcBef>
                          <a:spcPts val="36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喷头数量：2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3970" algn="l" rtl="0" eaLnBrk="0">
                        <a:lnSpc>
                          <a:spcPct val="92000"/>
                        </a:lnSpc>
                        <a:spcBef>
                          <a:spcPts val="810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喷头配置：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Epson</a:t>
                      </a:r>
                      <a:r>
                        <a:rPr sz="1200" kern="0" spc="1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F1080-A /</a:t>
                      </a:r>
                      <a:r>
                        <a:rPr sz="1200" kern="0" spc="1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Epson</a:t>
                      </a:r>
                      <a:r>
                        <a:rPr sz="1200" kern="0" spc="1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I1600-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U1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7620" algn="l" rtl="0" eaLnBrk="0">
                        <a:lnSpc>
                          <a:spcPct val="85000"/>
                        </a:lnSpc>
                        <a:spcBef>
                          <a:spcPts val="720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板卡类型：汉森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8890" algn="l" rtl="0" eaLnBrk="0">
                        <a:lnSpc>
                          <a:spcPct val="87000"/>
                        </a:lnSpc>
                        <a:spcBef>
                          <a:spcPts val="78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连接方式：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Ethernet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（以太网）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8255" algn="l" rtl="0" eaLnBrk="0">
                        <a:lnSpc>
                          <a:spcPct val="92000"/>
                        </a:lnSpc>
                        <a:spcBef>
                          <a:spcPts val="810"/>
                        </a:spcBef>
                      </a:pPr>
                      <a:r>
                        <a:rPr sz="1200" kern="0" spc="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打印精度：720×72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0 8pass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770255" algn="l" rtl="0" eaLnBrk="0">
                        <a:lnSpc>
                          <a:spcPct val="83000"/>
                        </a:lnSpc>
                        <a:spcBef>
                          <a:spcPts val="82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720×1080</a:t>
                      </a:r>
                      <a:r>
                        <a:rPr sz="1200" kern="0" spc="1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2pass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7620" algn="l" rtl="0" eaLnBrk="0">
                        <a:lnSpc>
                          <a:spcPts val="1830"/>
                        </a:lnSpc>
                      </a:pP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柱体打印 ：最高打印8cm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38150" algn="l" rtl="0" eaLnBrk="0">
                        <a:lnSpc>
                          <a:spcPct val="86000"/>
                        </a:lnSpc>
                        <a:tabLst>
                          <a:tab pos="520700" algn="l"/>
                        </a:tabLst>
                      </a:pPr>
                      <a:r>
                        <a:rPr sz="1400" kern="0" spc="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	</a:t>
                      </a:r>
                      <a:r>
                        <a:rPr sz="1400" b="1" kern="0" spc="-2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打印与墨路系统</a:t>
                      </a:r>
                      <a:endParaRPr sz="14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9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9850" algn="l" rtl="0" eaLnBrk="0">
                        <a:lnSpc>
                          <a:spcPct val="86000"/>
                        </a:lnSpc>
                        <a:spcBef>
                          <a:spcPts val="36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打印尺寸：40×60×15cm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69215" algn="l" rtl="0" eaLnBrk="0">
                        <a:lnSpc>
                          <a:spcPct val="87000"/>
                        </a:lnSpc>
                        <a:spcBef>
                          <a:spcPts val="80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颜色配置 ：六色白彩光/四色白彩光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66675" algn="l" rtl="0" eaLnBrk="0">
                        <a:lnSpc>
                          <a:spcPct val="76000"/>
                        </a:lnSpc>
                        <a:spcBef>
                          <a:spcPts val="79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供墨系统 ：CISS连供系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统、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850265" algn="l" rtl="0" eaLnBrk="0">
                        <a:lnSpc>
                          <a:spcPts val="2040"/>
                        </a:lnSpc>
                      </a:pP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白墨循环、搅拌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75565" algn="l" rtl="0" eaLnBrk="0">
                        <a:lnSpc>
                          <a:spcPct val="86000"/>
                        </a:lnSpc>
                        <a:spcBef>
                          <a:spcPts val="93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喷头加热：45℃加热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90805" algn="l" rtl="0" eaLnBrk="0">
                        <a:lnSpc>
                          <a:spcPct val="85000"/>
                        </a:lnSpc>
                        <a:spcBef>
                          <a:spcPts val="805"/>
                        </a:spcBef>
                      </a:pPr>
                      <a:r>
                        <a:rPr sz="1200" kern="0" spc="-5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自动测高 ：红外测高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72390" algn="l" rtl="0" eaLnBrk="0">
                        <a:lnSpc>
                          <a:spcPct val="86000"/>
                        </a:lnSpc>
                        <a:spcBef>
                          <a:spcPts val="810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墨栈类型：划靠式墨栈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9375" algn="l" rtl="0" eaLnBrk="0">
                        <a:lnSpc>
                          <a:spcPct val="7300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UV灯冷却 ：水冷系统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4" name="picture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9140962" y="1071021"/>
            <a:ext cx="378272" cy="31726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13080" y="930275"/>
            <a:ext cx="3975100" cy="2861945"/>
          </a:xfrm>
          <a:prstGeom prst="rect">
            <a:avLst/>
          </a:prstGeom>
        </p:spPr>
      </p:pic>
      <p:sp>
        <p:nvSpPr>
          <p:cNvPr id="28" name="rect 28"/>
          <p:cNvSpPr/>
          <p:nvPr/>
        </p:nvSpPr>
        <p:spPr>
          <a:xfrm>
            <a:off x="0" y="0"/>
            <a:ext cx="12192000" cy="812291"/>
          </a:xfrm>
          <a:prstGeom prst="rect">
            <a:avLst/>
          </a:prstGeom>
          <a:solidFill>
            <a:srgbClr val="1A527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30" name="table 30"/>
          <p:cNvGraphicFramePr>
            <a:graphicFrameLocks noGrp="1"/>
          </p:cNvGraphicFramePr>
          <p:nvPr/>
        </p:nvGraphicFramePr>
        <p:xfrm>
          <a:off x="6102248" y="5032171"/>
          <a:ext cx="4449445" cy="942339"/>
        </p:xfrm>
        <a:graphic>
          <a:graphicData uri="http://schemas.openxmlformats.org/drawingml/2006/table">
            <a:tbl>
              <a:tblPr/>
              <a:tblGrid>
                <a:gridCol w="2578735"/>
                <a:gridCol w="1870710"/>
              </a:tblGrid>
              <a:tr h="9423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5000"/>
                        </a:lnSpc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打印机尺寸：</a:t>
                      </a:r>
                      <a:r>
                        <a:rPr sz="1200" kern="0" spc="-1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1068×1068×615mm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86000"/>
                        </a:lnSpc>
                        <a:spcBef>
                          <a:spcPts val="80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物流箱尺寸：</a:t>
                      </a:r>
                      <a:r>
                        <a:rPr sz="1200" kern="0" spc="-1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1220×1200×880mm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270" algn="l" rtl="0" eaLnBrk="0">
                        <a:lnSpc>
                          <a:spcPct val="86000"/>
                        </a:lnSpc>
                        <a:spcBef>
                          <a:spcPts val="80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设配系统：win7.10.11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打印软件：</a:t>
                      </a:r>
                      <a:r>
                        <a:rPr sz="1200" kern="0" spc="-1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Printexp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4447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净重：</a:t>
                      </a:r>
                      <a:r>
                        <a:rPr sz="1200" kern="0" spc="-1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110KG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222250" algn="l" rtl="0" eaLnBrk="0">
                        <a:lnSpc>
                          <a:spcPct val="86000"/>
                        </a:lnSpc>
                        <a:spcBef>
                          <a:spcPts val="800"/>
                        </a:spcBef>
                      </a:pPr>
                      <a:r>
                        <a:rPr sz="1200" kern="0" spc="-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机器功率 ：600W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r" rtl="0" eaLnBrk="0">
                        <a:lnSpc>
                          <a:spcPct val="92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制图软件：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RIIN/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Maintop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571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2" name="textbox 32"/>
          <p:cNvSpPr/>
          <p:nvPr/>
        </p:nvSpPr>
        <p:spPr>
          <a:xfrm>
            <a:off x="512862" y="300739"/>
            <a:ext cx="3683634" cy="3143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2100" b="1" kern="0" spc="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墨刻</a:t>
            </a:r>
            <a:r>
              <a:rPr sz="2100" kern="0" spc="13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J16</a:t>
            </a:r>
            <a:r>
              <a:rPr sz="2100" kern="0" spc="26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(4060)</a:t>
            </a:r>
            <a:r>
              <a:rPr sz="2100" kern="0" spc="2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UV</a:t>
            </a:r>
            <a:r>
              <a:rPr sz="2100" b="1" kern="0" spc="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平板打印</a:t>
            </a:r>
            <a:r>
              <a:rPr sz="2100" b="1" kern="0" spc="1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机</a:t>
            </a:r>
            <a:endParaRPr sz="2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096000" y="4457700"/>
            <a:ext cx="2794025" cy="25400"/>
          </a:xfrm>
          <a:prstGeom prst="rect">
            <a:avLst/>
          </a:prstGeom>
        </p:spPr>
      </p:pic>
      <p:sp>
        <p:nvSpPr>
          <p:cNvPr id="36" name="textbox 36"/>
          <p:cNvSpPr/>
          <p:nvPr/>
        </p:nvSpPr>
        <p:spPr>
          <a:xfrm>
            <a:off x="6080262" y="4136166"/>
            <a:ext cx="1785620" cy="3619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90525" algn="l" rtl="0" eaLnBrk="0">
              <a:lnSpc>
                <a:spcPct val="86000"/>
              </a:lnSpc>
              <a:spcBef>
                <a:spcPts val="5"/>
              </a:spcBef>
              <a:tabLst>
                <a:tab pos="530860" algn="l"/>
              </a:tabLst>
            </a:pPr>
            <a:r>
              <a:rPr sz="1400" kern="0" spc="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	</a:t>
            </a:r>
            <a:r>
              <a:rPr sz="1400" b="1" kern="0" spc="-2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整机与运行环境</a:t>
            </a:r>
            <a:endParaRPr sz="14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38" name="picture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092962" y="4148866"/>
            <a:ext cx="378271" cy="317260"/>
          </a:xfrm>
          <a:prstGeom prst="rect">
            <a:avLst/>
          </a:prstGeom>
        </p:spPr>
      </p:pic>
      <p:sp>
        <p:nvSpPr>
          <p:cNvPr id="42" name="textbox 42"/>
          <p:cNvSpPr/>
          <p:nvPr/>
        </p:nvSpPr>
        <p:spPr>
          <a:xfrm>
            <a:off x="10398506" y="343331"/>
            <a:ext cx="1298575" cy="1816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7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紧凑型   ·</a:t>
            </a:r>
            <a:r>
              <a:rPr sz="1200" kern="0" spc="11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7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入门首选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44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094475" y="1050035"/>
            <a:ext cx="359664" cy="359664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096000" y="3930650"/>
            <a:ext cx="5842012" cy="1270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096000" y="1409700"/>
            <a:ext cx="2794025" cy="25400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144000" y="1409700"/>
            <a:ext cx="2794025" cy="25400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835650" y="1143000"/>
            <a:ext cx="12700" cy="52070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 5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3000">
                <a:srgbClr val="FED7DC"/>
              </a:gs>
              <a:gs pos="100000">
                <a:srgbClr val="C4FEFF"/>
              </a:gs>
            </a:gsLst>
            <a:lin ang="5400000" scaled="1"/>
          </a:gra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6" name="picture 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862828" y="1030224"/>
            <a:ext cx="6275832" cy="4230623"/>
          </a:xfrm>
          <a:prstGeom prst="rect">
            <a:avLst/>
          </a:prstGeom>
        </p:spPr>
      </p:pic>
      <p:graphicFrame>
        <p:nvGraphicFramePr>
          <p:cNvPr id="58" name="table 58"/>
          <p:cNvGraphicFramePr>
            <a:graphicFrameLocks noGrp="1"/>
          </p:cNvGraphicFramePr>
          <p:nvPr/>
        </p:nvGraphicFramePr>
        <p:xfrm>
          <a:off x="377962" y="1320800"/>
          <a:ext cx="4955540" cy="4152900"/>
        </p:xfrm>
        <a:graphic>
          <a:graphicData uri="http://schemas.openxmlformats.org/drawingml/2006/table">
            <a:tbl>
              <a:tblPr/>
              <a:tblGrid>
                <a:gridCol w="1904364"/>
                <a:gridCol w="3051175"/>
              </a:tblGrid>
              <a:tr h="204470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5240" algn="l" rtl="0" eaLnBrk="0">
                        <a:lnSpc>
                          <a:spcPct val="85000"/>
                        </a:lnSpc>
                      </a:pPr>
                      <a:r>
                        <a:rPr sz="1200" kern="0" spc="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喷头数量：3                          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板卡类型：汉森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5240" algn="l" rtl="0" eaLnBrk="0">
                        <a:lnSpc>
                          <a:spcPct val="92000"/>
                        </a:lnSpc>
                        <a:spcBef>
                          <a:spcPts val="810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喷头配置：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Epson</a:t>
                      </a:r>
                      <a:r>
                        <a:rPr sz="1200" kern="0" spc="1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F1080-A /</a:t>
                      </a:r>
                      <a:r>
                        <a:rPr sz="1200" kern="0" spc="1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Epson</a:t>
                      </a:r>
                      <a:r>
                        <a:rPr sz="1200" kern="0" spc="1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I1600-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U1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0160" algn="l" rtl="0" eaLnBrk="0">
                        <a:lnSpc>
                          <a:spcPct val="87000"/>
                        </a:lnSpc>
                        <a:spcBef>
                          <a:spcPts val="690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连接方式：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Ethernet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（以太网）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9525" algn="l" rtl="0" eaLnBrk="0">
                        <a:lnSpc>
                          <a:spcPct val="92000"/>
                        </a:lnSpc>
                        <a:spcBef>
                          <a:spcPts val="810"/>
                        </a:spcBef>
                      </a:pPr>
                      <a:r>
                        <a:rPr sz="1200" kern="0" spc="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打印精度：720×1200 8pas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s / 720×1800</a:t>
                      </a:r>
                      <a:r>
                        <a:rPr sz="1200" kern="0" spc="1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12pass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6510" algn="l" rtl="0" eaLnBrk="0">
                        <a:lnSpc>
                          <a:spcPct val="85000"/>
                        </a:lnSpc>
                        <a:spcBef>
                          <a:spcPts val="720"/>
                        </a:spcBef>
                      </a:pP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圆柱体打印 ：最高打印8cm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7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7825" algn="l" rtl="0" eaLnBrk="0">
                        <a:lnSpc>
                          <a:spcPct val="86000"/>
                        </a:lnSpc>
                        <a:tabLst>
                          <a:tab pos="449580" algn="l"/>
                        </a:tabLst>
                      </a:pPr>
                      <a:r>
                        <a:rPr sz="1200" kern="0" spc="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	</a:t>
                      </a:r>
                      <a:r>
                        <a:rPr sz="1200" b="1" kern="0" spc="8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打印与墨路系统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8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52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打印尺寸 ：60×90×15c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m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6985" algn="l" rtl="0" eaLnBrk="0">
                        <a:lnSpc>
                          <a:spcPct val="86000"/>
                        </a:lnSpc>
                        <a:spcBef>
                          <a:spcPts val="800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供墨系统 ：CISS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连供系统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5240" algn="l" rtl="0" eaLnBrk="0">
                        <a:lnSpc>
                          <a:spcPct val="86000"/>
                        </a:lnSpc>
                        <a:spcBef>
                          <a:spcPts val="800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喷头加热：45℃加热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2065" algn="l" rtl="0" eaLnBrk="0">
                        <a:lnSpc>
                          <a:spcPct val="86000"/>
                        </a:lnSpc>
                        <a:spcBef>
                          <a:spcPts val="800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墨栈类型：划靠式墨栈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7825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  <a:tabLst>
                          <a:tab pos="449580" algn="l"/>
                        </a:tabLst>
                      </a:pPr>
                      <a:r>
                        <a:rPr sz="1200" kern="0" spc="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	</a:t>
                      </a:r>
                      <a:r>
                        <a:rPr sz="1200" b="1" kern="0" spc="8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整机与运行环境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9685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颜色配置 ：六色白彩光/四色白彩光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73355" algn="l" rtl="0" eaLnBrk="0">
                        <a:lnSpc>
                          <a:spcPct val="85000"/>
                        </a:lnSpc>
                        <a:spcBef>
                          <a:spcPts val="790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白墨处理：循环、搅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拌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63195" algn="l" rtl="0" eaLnBrk="0">
                        <a:lnSpc>
                          <a:spcPct val="85000"/>
                        </a:lnSpc>
                        <a:spcBef>
                          <a:spcPts val="815"/>
                        </a:spcBef>
                      </a:pPr>
                      <a:r>
                        <a:rPr sz="1200" kern="0" spc="-5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自动测高 ：红外测高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7907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UV灯冷却 ：水冷系统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0" name="picture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77962" y="5135022"/>
            <a:ext cx="378271" cy="317260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77962" y="3023558"/>
            <a:ext cx="378271" cy="327494"/>
          </a:xfrm>
          <a:prstGeom prst="rect">
            <a:avLst/>
          </a:prstGeom>
        </p:spPr>
      </p:pic>
      <p:sp>
        <p:nvSpPr>
          <p:cNvPr id="64" name="rect 64"/>
          <p:cNvSpPr/>
          <p:nvPr/>
        </p:nvSpPr>
        <p:spPr>
          <a:xfrm>
            <a:off x="0" y="0"/>
            <a:ext cx="12192000" cy="812291"/>
          </a:xfrm>
          <a:prstGeom prst="rect">
            <a:avLst/>
          </a:prstGeom>
          <a:solidFill>
            <a:srgbClr val="1A527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6" name="textbox 66"/>
          <p:cNvSpPr/>
          <p:nvPr/>
        </p:nvSpPr>
        <p:spPr>
          <a:xfrm>
            <a:off x="374548" y="5679871"/>
            <a:ext cx="3423284" cy="971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kern="0" spc="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打印机尺寸：</a:t>
            </a:r>
            <a:r>
              <a:rPr sz="1200" kern="0" spc="-15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1510×1386×6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92mm    净重：</a:t>
            </a:r>
            <a:r>
              <a:rPr sz="1200" kern="0" spc="-16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135KG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805"/>
              </a:spcBef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物流箱尺寸：</a:t>
            </a:r>
            <a:r>
              <a:rPr sz="1200" kern="0" spc="-1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1530×1450×850mm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800"/>
              </a:spcBef>
            </a:pPr>
            <a:r>
              <a:rPr sz="1200" kern="0" spc="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设配系统：win7.10.11    机器功率：800W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12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  <a:spcBef>
                <a:spcPts val="5"/>
              </a:spcBef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打印软件：</a:t>
            </a:r>
            <a:r>
              <a:rPr sz="1200" kern="0" spc="-14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Printexp</a:t>
            </a:r>
            <a:r>
              <a:rPr sz="1200" kern="0" spc="5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  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制图</a:t>
            </a:r>
            <a:r>
              <a:rPr sz="1200" kern="0" spc="-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软件：</a:t>
            </a:r>
            <a:r>
              <a:rPr sz="1200" kern="0" spc="-13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RIIN/Maintop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68" name="textbox 68"/>
          <p:cNvSpPr/>
          <p:nvPr/>
        </p:nvSpPr>
        <p:spPr>
          <a:xfrm>
            <a:off x="5962650" y="5708650"/>
            <a:ext cx="1790700" cy="647700"/>
          </a:xfrm>
          <a:prstGeom prst="rect">
            <a:avLst/>
          </a:prstGeom>
          <a:solidFill>
            <a:srgbClr val="2E86C1">
              <a:alpha val="10196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84200" algn="l" rtl="0" eaLnBrk="0">
              <a:lnSpc>
                <a:spcPct val="87000"/>
              </a:lnSpc>
            </a:pPr>
            <a:r>
              <a:rPr sz="900" b="1" kern="0" spc="8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三喷头配置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44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19430" algn="l" rtl="0" eaLnBrk="0">
              <a:lnSpc>
                <a:spcPct val="88000"/>
              </a:lnSpc>
              <a:spcBef>
                <a:spcPts val="0"/>
              </a:spcBef>
            </a:pPr>
            <a:r>
              <a:rPr sz="900" kern="0" spc="9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打印效率更高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0" name="textbox 70"/>
          <p:cNvSpPr/>
          <p:nvPr/>
        </p:nvSpPr>
        <p:spPr>
          <a:xfrm>
            <a:off x="7994650" y="5708650"/>
            <a:ext cx="1790700" cy="647700"/>
          </a:xfrm>
          <a:prstGeom prst="rect">
            <a:avLst/>
          </a:prstGeom>
          <a:solidFill>
            <a:srgbClr val="2E86C1">
              <a:alpha val="10196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89585" algn="l" rtl="0" eaLnBrk="0">
              <a:lnSpc>
                <a:spcPct val="86000"/>
              </a:lnSpc>
              <a:spcBef>
                <a:spcPts val="5"/>
              </a:spcBef>
            </a:pPr>
            <a:r>
              <a:rPr sz="900" b="1" kern="0" spc="7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60×90</a:t>
            </a:r>
            <a:r>
              <a:rPr sz="900" b="1" kern="0" spc="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cm</a:t>
            </a:r>
            <a:r>
              <a:rPr sz="900" b="1" kern="0" spc="7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幅面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00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94335" algn="l" rtl="0" eaLnBrk="0">
              <a:lnSpc>
                <a:spcPct val="87000"/>
              </a:lnSpc>
            </a:pPr>
            <a:r>
              <a:rPr sz="900" kern="0" spc="9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满足中大批量生产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2" name="textbox 72"/>
          <p:cNvSpPr/>
          <p:nvPr/>
        </p:nvSpPr>
        <p:spPr>
          <a:xfrm>
            <a:off x="10026650" y="5708650"/>
            <a:ext cx="1790700" cy="647700"/>
          </a:xfrm>
          <a:prstGeom prst="rect">
            <a:avLst/>
          </a:prstGeom>
          <a:solidFill>
            <a:srgbClr val="2E86C1">
              <a:alpha val="10196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47065" algn="l" rtl="0" eaLnBrk="0">
              <a:lnSpc>
                <a:spcPct val="87000"/>
              </a:lnSpc>
            </a:pPr>
            <a:r>
              <a:rPr sz="900" b="1" kern="0" spc="8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水冷散热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46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58470" algn="l" rtl="0" eaLnBrk="0">
              <a:lnSpc>
                <a:spcPct val="87000"/>
              </a:lnSpc>
              <a:spcBef>
                <a:spcPts val="0"/>
              </a:spcBef>
            </a:pPr>
            <a:r>
              <a:rPr sz="900" kern="0" spc="8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长时间稳定运行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4" name="textbox 74"/>
          <p:cNvSpPr/>
          <p:nvPr/>
        </p:nvSpPr>
        <p:spPr>
          <a:xfrm>
            <a:off x="512862" y="300739"/>
            <a:ext cx="3683634" cy="3143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2100" b="1" kern="0" spc="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墨刻</a:t>
            </a:r>
            <a:r>
              <a:rPr sz="2100" kern="0" spc="13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J36</a:t>
            </a:r>
            <a:r>
              <a:rPr sz="2100" kern="0" spc="26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(6090)</a:t>
            </a:r>
            <a:r>
              <a:rPr sz="2100" kern="0" spc="2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UV</a:t>
            </a:r>
            <a:r>
              <a:rPr sz="2100" b="1" kern="0" spc="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平板打印</a:t>
            </a:r>
            <a:r>
              <a:rPr sz="2100" b="1" kern="0" spc="1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机</a:t>
            </a:r>
            <a:endParaRPr sz="2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6" name="textbox 76"/>
          <p:cNvSpPr/>
          <p:nvPr/>
        </p:nvSpPr>
        <p:spPr>
          <a:xfrm>
            <a:off x="368300" y="947419"/>
            <a:ext cx="1623694" cy="3937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72110" algn="l" rtl="0" eaLnBrk="0">
              <a:lnSpc>
                <a:spcPct val="87000"/>
              </a:lnSpc>
              <a:spcBef>
                <a:spcPts val="5"/>
              </a:spcBef>
              <a:tabLst>
                <a:tab pos="459105" algn="l"/>
              </a:tabLst>
            </a:pPr>
            <a:r>
              <a:rPr sz="1200" kern="0" spc="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	</a:t>
            </a:r>
            <a:r>
              <a:rPr sz="1200" b="1" kern="0" spc="8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核心组件与性能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78" name="picture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81000" y="960119"/>
            <a:ext cx="359663" cy="359664"/>
          </a:xfrm>
          <a:prstGeom prst="rect">
            <a:avLst/>
          </a:prstGeom>
        </p:spPr>
      </p:pic>
      <p:sp>
        <p:nvSpPr>
          <p:cNvPr id="80" name="textbox 80"/>
          <p:cNvSpPr/>
          <p:nvPr/>
        </p:nvSpPr>
        <p:spPr>
          <a:xfrm>
            <a:off x="9870643" y="342874"/>
            <a:ext cx="1826260" cy="1714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1100" kern="0" spc="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三喷头   ·</a:t>
            </a:r>
            <a:r>
              <a:rPr sz="1100" kern="0" spc="9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高精度   </a:t>
            </a:r>
            <a:r>
              <a:rPr sz="1100" kern="0" spc="-1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·</a:t>
            </a:r>
            <a:r>
              <a:rPr sz="1100" kern="0" spc="9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-1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大画幅</a:t>
            </a:r>
            <a:endParaRPr sz="1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82" name="picture 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708650" y="1016000"/>
            <a:ext cx="12700" cy="55880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8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45008" y="1071372"/>
            <a:ext cx="5983223" cy="3816095"/>
          </a:xfrm>
          <a:prstGeom prst="rect">
            <a:avLst/>
          </a:prstGeom>
        </p:spPr>
      </p:pic>
      <p:graphicFrame>
        <p:nvGraphicFramePr>
          <p:cNvPr id="86" name="table 86"/>
          <p:cNvGraphicFramePr>
            <a:graphicFrameLocks noGrp="1"/>
          </p:cNvGraphicFramePr>
          <p:nvPr/>
        </p:nvGraphicFramePr>
        <p:xfrm>
          <a:off x="6600962" y="1308100"/>
          <a:ext cx="5336540" cy="3580765"/>
        </p:xfrm>
        <a:graphic>
          <a:graphicData uri="http://schemas.openxmlformats.org/drawingml/2006/table">
            <a:tbl>
              <a:tblPr/>
              <a:tblGrid>
                <a:gridCol w="1820545"/>
                <a:gridCol w="3515995"/>
              </a:tblGrid>
              <a:tr h="183515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5240" algn="l" rtl="0" eaLnBrk="0">
                        <a:lnSpc>
                          <a:spcPct val="85000"/>
                        </a:lnSpc>
                      </a:pPr>
                      <a:r>
                        <a:rPr sz="1200" kern="0" spc="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喷头数量：2                          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板卡类型：汉森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5240" algn="l" rtl="0" eaLnBrk="0">
                        <a:lnSpc>
                          <a:spcPct val="92000"/>
                        </a:lnSpc>
                        <a:spcBef>
                          <a:spcPts val="75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喷头配置：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Epson</a:t>
                      </a:r>
                      <a:r>
                        <a:rPr sz="1200" kern="0" spc="1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F1080-A /</a:t>
                      </a:r>
                      <a:r>
                        <a:rPr sz="1200" kern="0" spc="1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Epson</a:t>
                      </a:r>
                      <a:r>
                        <a:rPr sz="1200" kern="0" spc="1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I1600-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U1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0160" algn="l" rtl="0" eaLnBrk="0">
                        <a:lnSpc>
                          <a:spcPct val="87000"/>
                        </a:lnSpc>
                        <a:spcBef>
                          <a:spcPts val="63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连接方式：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Ethernet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（以太网）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9525" algn="l" rtl="0" eaLnBrk="0">
                        <a:lnSpc>
                          <a:spcPct val="92000"/>
                        </a:lnSpc>
                        <a:spcBef>
                          <a:spcPts val="755"/>
                        </a:spcBef>
                      </a:pPr>
                      <a:r>
                        <a:rPr sz="1200" kern="0" spc="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打印精度：720×1200 8pas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s / 720×1800</a:t>
                      </a:r>
                      <a:r>
                        <a:rPr sz="1200" kern="0" spc="1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12pass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6510" algn="l" rtl="0" eaLnBrk="0">
                        <a:lnSpc>
                          <a:spcPct val="85000"/>
                        </a:lnSpc>
                        <a:spcBef>
                          <a:spcPts val="665"/>
                        </a:spcBef>
                      </a:pPr>
                      <a:r>
                        <a:rPr sz="1200" kern="0" spc="-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圆柱体打印 ：不支持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592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8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打印与墨路系统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56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52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打印尺寸 ：60×90×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7cm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6985" algn="l" rtl="0" eaLnBrk="0">
                        <a:lnSpc>
                          <a:spcPct val="86000"/>
                        </a:lnSpc>
                        <a:spcBef>
                          <a:spcPts val="74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供墨系统 ：CISS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连供系统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5240" algn="l" rtl="0" eaLnBrk="0">
                        <a:lnSpc>
                          <a:spcPct val="86000"/>
                        </a:lnSpc>
                        <a:spcBef>
                          <a:spcPts val="74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喷头加热：45℃加热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2065" algn="l" rtl="0" eaLnBrk="0">
                        <a:lnSpc>
                          <a:spcPct val="86000"/>
                        </a:lnSpc>
                        <a:spcBef>
                          <a:spcPts val="74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墨栈类型：划靠式墨栈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6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5925" algn="l" rtl="0" eaLnBrk="0">
                        <a:lnSpc>
                          <a:spcPct val="87000"/>
                        </a:lnSpc>
                      </a:pPr>
                      <a:r>
                        <a:rPr sz="1200" b="1" kern="0" spc="8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整机与运行环境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6764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颜色配置 ：六色白彩光/四色白彩光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56210" algn="l" rtl="0" eaLnBrk="0">
                        <a:lnSpc>
                          <a:spcPct val="85000"/>
                        </a:lnSpc>
                        <a:spcBef>
                          <a:spcPts val="73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白墨处理：循环、搅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拌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46050" algn="l" rtl="0" eaLnBrk="0">
                        <a:lnSpc>
                          <a:spcPct val="85000"/>
                        </a:lnSpc>
                        <a:spcBef>
                          <a:spcPts val="760"/>
                        </a:spcBef>
                      </a:pPr>
                      <a:r>
                        <a:rPr sz="1200" kern="0" spc="-5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自动测高 ：红外测高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61925" algn="l" rtl="0" eaLnBrk="0">
                        <a:lnSpc>
                          <a:spcPct val="86000"/>
                        </a:lnSpc>
                      </a:pPr>
                      <a:r>
                        <a:rPr sz="1200" kern="0" spc="-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UV灯冷却 ：风冷系统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8" name="picture 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600962" y="4549462"/>
            <a:ext cx="378272" cy="314898"/>
          </a:xfrm>
          <a:prstGeom prst="rect">
            <a:avLst/>
          </a:prstGeom>
        </p:spPr>
      </p:pic>
      <p:pic>
        <p:nvPicPr>
          <p:cNvPr id="90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600962" y="2797586"/>
            <a:ext cx="378272" cy="317260"/>
          </a:xfrm>
          <a:prstGeom prst="rect">
            <a:avLst/>
          </a:prstGeom>
        </p:spPr>
      </p:pic>
      <p:sp>
        <p:nvSpPr>
          <p:cNvPr id="92" name="rect 92"/>
          <p:cNvSpPr/>
          <p:nvPr/>
        </p:nvSpPr>
        <p:spPr>
          <a:xfrm>
            <a:off x="0" y="0"/>
            <a:ext cx="12192000" cy="812291"/>
          </a:xfrm>
          <a:prstGeom prst="rect">
            <a:avLst/>
          </a:prstGeom>
          <a:solidFill>
            <a:srgbClr val="1A527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94" name="table 94"/>
          <p:cNvGraphicFramePr>
            <a:graphicFrameLocks noGrp="1"/>
          </p:cNvGraphicFramePr>
          <p:nvPr/>
        </p:nvGraphicFramePr>
        <p:xfrm>
          <a:off x="6610248" y="5167426"/>
          <a:ext cx="4241800" cy="921385"/>
        </p:xfrm>
        <a:graphic>
          <a:graphicData uri="http://schemas.openxmlformats.org/drawingml/2006/table">
            <a:tbl>
              <a:tblPr/>
              <a:tblGrid>
                <a:gridCol w="2468879"/>
                <a:gridCol w="1772920"/>
              </a:tblGrid>
              <a:tr h="9213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5000"/>
                        </a:lnSpc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打印机尺寸：</a:t>
                      </a:r>
                      <a:r>
                        <a:rPr sz="1200" kern="0" spc="-1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1351×1343×500mm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86000"/>
                        </a:lnSpc>
                        <a:spcBef>
                          <a:spcPts val="750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物流箱尺寸：</a:t>
                      </a:r>
                      <a:r>
                        <a:rPr sz="1200" kern="0" spc="-1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1460×1460×720mm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270" algn="l" rtl="0" eaLnBrk="0">
                        <a:lnSpc>
                          <a:spcPct val="86000"/>
                        </a:lnSpc>
                        <a:spcBef>
                          <a:spcPts val="750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设配系统：win7.10.11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打印软件：</a:t>
                      </a:r>
                      <a:r>
                        <a:rPr sz="1200" kern="0" spc="-1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Printexp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1684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净重：</a:t>
                      </a:r>
                      <a:r>
                        <a:rPr sz="1200" kern="0" spc="-1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112KG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12395" algn="l" rtl="0" eaLnBrk="0">
                        <a:lnSpc>
                          <a:spcPct val="86000"/>
                        </a:lnSpc>
                        <a:spcBef>
                          <a:spcPts val="74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机器功率：800W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r" rtl="0" eaLnBrk="0">
                        <a:lnSpc>
                          <a:spcPct val="92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制图软件：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RIIN/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Maintop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571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6" name="textbox 96"/>
          <p:cNvSpPr/>
          <p:nvPr/>
        </p:nvSpPr>
        <p:spPr>
          <a:xfrm>
            <a:off x="512862" y="300739"/>
            <a:ext cx="4288790" cy="3143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2100" b="1" kern="0" spc="3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墨刻</a:t>
            </a:r>
            <a:r>
              <a:rPr sz="2100" kern="0" spc="13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3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J36-</a:t>
            </a:r>
            <a:r>
              <a:rPr sz="2100" b="1" kern="0" spc="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slim</a:t>
            </a:r>
            <a:r>
              <a:rPr sz="2100" kern="0" spc="26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3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(6090)</a:t>
            </a:r>
            <a:r>
              <a:rPr sz="2100" kern="0" spc="2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UV</a:t>
            </a:r>
            <a:r>
              <a:rPr sz="2100" b="1" kern="0" spc="3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平板打</a:t>
            </a:r>
            <a:r>
              <a:rPr sz="2100" b="1" kern="0" spc="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印机</a:t>
            </a:r>
            <a:endParaRPr sz="2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98" name="textbox 98"/>
          <p:cNvSpPr/>
          <p:nvPr/>
        </p:nvSpPr>
        <p:spPr>
          <a:xfrm>
            <a:off x="4317491" y="5460491"/>
            <a:ext cx="2033270" cy="559434"/>
          </a:xfrm>
          <a:prstGeom prst="rect">
            <a:avLst/>
          </a:prstGeom>
          <a:solidFill>
            <a:srgbClr val="64A0C8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99135" algn="l" rtl="0" eaLnBrk="0">
              <a:lnSpc>
                <a:spcPct val="86000"/>
              </a:lnSpc>
              <a:spcBef>
                <a:spcPts val="5"/>
              </a:spcBef>
            </a:pPr>
            <a:r>
              <a:rPr sz="900" b="1" kern="0" spc="5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6090大画幅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49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985" algn="l" rtl="0" eaLnBrk="0">
              <a:lnSpc>
                <a:spcPct val="87000"/>
              </a:lnSpc>
            </a:pP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轻薄机身仍保持大打印幅面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0" name="textbox 100"/>
          <p:cNvSpPr/>
          <p:nvPr/>
        </p:nvSpPr>
        <p:spPr>
          <a:xfrm>
            <a:off x="381000" y="5460491"/>
            <a:ext cx="1778635" cy="559434"/>
          </a:xfrm>
          <a:prstGeom prst="rect">
            <a:avLst/>
          </a:prstGeom>
          <a:solidFill>
            <a:srgbClr val="1A527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40080" algn="l" rtl="0" eaLnBrk="0">
              <a:lnSpc>
                <a:spcPct val="87000"/>
              </a:lnSpc>
              <a:spcBef>
                <a:spcPts val="5"/>
              </a:spcBef>
            </a:pPr>
            <a:r>
              <a:rPr sz="900" b="1" kern="0" spc="8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轻薄机身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47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6530" algn="l" rtl="0" eaLnBrk="0">
              <a:lnSpc>
                <a:spcPct val="87000"/>
              </a:lnSpc>
              <a:spcBef>
                <a:spcPts val="0"/>
              </a:spcBef>
            </a:pP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高度仅500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mm</a:t>
            </a:r>
            <a:r>
              <a:rPr sz="900" kern="0" spc="-8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，</a:t>
            </a:r>
            <a:r>
              <a:rPr sz="900" kern="0" spc="-6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节省空间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2" name="textbox 102"/>
          <p:cNvSpPr/>
          <p:nvPr/>
        </p:nvSpPr>
        <p:spPr>
          <a:xfrm>
            <a:off x="2350007" y="5460491"/>
            <a:ext cx="1777364" cy="559434"/>
          </a:xfrm>
          <a:prstGeom prst="rect">
            <a:avLst/>
          </a:prstGeom>
          <a:solidFill>
            <a:srgbClr val="2E86C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39445" algn="l" rtl="0" eaLnBrk="0">
              <a:lnSpc>
                <a:spcPct val="87000"/>
              </a:lnSpc>
              <a:spcBef>
                <a:spcPts val="5"/>
              </a:spcBef>
            </a:pPr>
            <a:r>
              <a:rPr sz="900" b="1" kern="0" spc="8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风冷散热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00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6215" algn="l" rtl="0" eaLnBrk="0">
              <a:lnSpc>
                <a:spcPct val="86000"/>
              </a:lnSpc>
            </a:pP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无需水冷设备</a:t>
            </a:r>
            <a:r>
              <a:rPr sz="900" kern="0" spc="-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，</a:t>
            </a:r>
            <a:r>
              <a:rPr sz="900" kern="0" spc="-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维护简便</a:t>
            </a:r>
            <a:endParaRPr sz="9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4" name="textbox 104"/>
          <p:cNvSpPr/>
          <p:nvPr/>
        </p:nvSpPr>
        <p:spPr>
          <a:xfrm>
            <a:off x="9563405" y="342722"/>
            <a:ext cx="2133600" cy="1822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7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轻薄设计   ·</a:t>
            </a:r>
            <a:r>
              <a:rPr sz="1200" kern="0" spc="13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7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风冷散热   ·</a:t>
            </a:r>
            <a:r>
              <a:rPr sz="1200" kern="0" spc="6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7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省空间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6" name="textbox 106"/>
          <p:cNvSpPr/>
          <p:nvPr/>
        </p:nvSpPr>
        <p:spPr>
          <a:xfrm>
            <a:off x="2602475" y="4995352"/>
            <a:ext cx="1532889" cy="1720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1100" kern="0" spc="-10" dirty="0">
                <a:solidFill>
                  <a:srgbClr val="646464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J36-slim</a:t>
            </a:r>
            <a:r>
              <a:rPr sz="1100" kern="0" spc="110" dirty="0">
                <a:solidFill>
                  <a:srgbClr val="646464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-10" dirty="0">
                <a:solidFill>
                  <a:srgbClr val="646464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(6090) 整机外观</a:t>
            </a:r>
            <a:endParaRPr sz="1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8" name="textbox 108"/>
          <p:cNvSpPr/>
          <p:nvPr/>
        </p:nvSpPr>
        <p:spPr>
          <a:xfrm>
            <a:off x="6958745" y="1037682"/>
            <a:ext cx="1177289" cy="1841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1200" b="1" kern="0" spc="8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核心组件与性能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110" name="picture 1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603492" y="937259"/>
            <a:ext cx="359664" cy="3596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1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37031" y="879347"/>
            <a:ext cx="5458967" cy="5887211"/>
          </a:xfrm>
          <a:prstGeom prst="rect">
            <a:avLst/>
          </a:prstGeom>
        </p:spPr>
      </p:pic>
      <p:graphicFrame>
        <p:nvGraphicFramePr>
          <p:cNvPr id="114" name="table 114"/>
          <p:cNvGraphicFramePr>
            <a:graphicFrameLocks noGrp="1"/>
          </p:cNvGraphicFramePr>
          <p:nvPr/>
        </p:nvGraphicFramePr>
        <p:xfrm>
          <a:off x="6600962" y="1308100"/>
          <a:ext cx="5336540" cy="3580765"/>
        </p:xfrm>
        <a:graphic>
          <a:graphicData uri="http://schemas.openxmlformats.org/drawingml/2006/table">
            <a:tbl>
              <a:tblPr/>
              <a:tblGrid>
                <a:gridCol w="2120264"/>
                <a:gridCol w="3216275"/>
              </a:tblGrid>
              <a:tr h="2072639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524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喷头数量：</a:t>
                      </a:r>
                      <a:r>
                        <a:rPr sz="1200" kern="0" spc="-16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</a:t>
                      </a:r>
                      <a:r>
                        <a:rPr sz="1200" kern="0" spc="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         </a:t>
                      </a:r>
                      <a:r>
                        <a:rPr sz="1200" kern="0" spc="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               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板卡类型：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北印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5240" algn="l" rtl="0" eaLnBrk="0">
                        <a:lnSpc>
                          <a:spcPct val="92000"/>
                        </a:lnSpc>
                        <a:spcBef>
                          <a:spcPts val="75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喷头配置：</a:t>
                      </a:r>
                      <a:r>
                        <a:rPr sz="1200" kern="0" spc="19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Epson XP600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0160" algn="l" rtl="0" eaLnBrk="0">
                        <a:lnSpc>
                          <a:spcPct val="85000"/>
                        </a:lnSpc>
                        <a:spcBef>
                          <a:spcPts val="665"/>
                        </a:spcBef>
                      </a:pP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连接方式：</a:t>
                      </a:r>
                      <a:r>
                        <a:rPr sz="1200" kern="0" spc="-1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USB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9525" algn="l" rtl="0" eaLnBrk="0">
                        <a:lnSpc>
                          <a:spcPct val="92000"/>
                        </a:lnSpc>
                        <a:spcBef>
                          <a:spcPts val="755"/>
                        </a:spcBef>
                      </a:pPr>
                      <a:r>
                        <a:rPr sz="1200" kern="0" spc="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打印精度：720x720 8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pass/720x1440</a:t>
                      </a:r>
                      <a:r>
                        <a:rPr sz="1200" kern="0" spc="1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16pass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9525" algn="l" rtl="0" eaLnBrk="0">
                        <a:lnSpc>
                          <a:spcPct val="86000"/>
                        </a:lnSpc>
                        <a:spcBef>
                          <a:spcPts val="65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打印方式：卷材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4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4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592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8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打印与墨路系统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81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525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打印尺寸：30cm宽度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6985" algn="l" rtl="0" eaLnBrk="0">
                        <a:lnSpc>
                          <a:spcPct val="86000"/>
                        </a:lnSpc>
                        <a:spcBef>
                          <a:spcPts val="74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供墨系统 ：CISS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连供系统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2065" algn="l" rtl="0" eaLnBrk="0">
                        <a:lnSpc>
                          <a:spcPct val="86000"/>
                        </a:lnSpc>
                        <a:spcBef>
                          <a:spcPts val="74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墨栈类型：划靠式墨栈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5925" algn="l" rtl="0" eaLnBrk="0">
                        <a:lnSpc>
                          <a:spcPct val="87000"/>
                        </a:lnSpc>
                      </a:pPr>
                      <a:r>
                        <a:rPr sz="1200" b="1" kern="0" spc="8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整机与运行环境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37515" algn="l" rtl="0" eaLnBrk="0">
                        <a:lnSpc>
                          <a:spcPct val="85000"/>
                        </a:lnSpc>
                      </a:pP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颜色配置：</a:t>
                      </a:r>
                      <a:r>
                        <a:rPr sz="1200" kern="0" spc="-7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四色白彩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6228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白墨处理：循环、搅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拌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6" name="picture 1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600962" y="4549462"/>
            <a:ext cx="378272" cy="314898"/>
          </a:xfrm>
          <a:prstGeom prst="rect">
            <a:avLst/>
          </a:prstGeom>
        </p:spPr>
      </p:pic>
      <p:pic>
        <p:nvPicPr>
          <p:cNvPr id="118" name="picture 1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600962" y="3043968"/>
            <a:ext cx="378272" cy="317260"/>
          </a:xfrm>
          <a:prstGeom prst="rect">
            <a:avLst/>
          </a:prstGeom>
        </p:spPr>
      </p:pic>
      <p:sp>
        <p:nvSpPr>
          <p:cNvPr id="120" name="rect 120"/>
          <p:cNvSpPr/>
          <p:nvPr/>
        </p:nvSpPr>
        <p:spPr>
          <a:xfrm>
            <a:off x="0" y="0"/>
            <a:ext cx="12192000" cy="812291"/>
          </a:xfrm>
          <a:prstGeom prst="rect">
            <a:avLst/>
          </a:prstGeom>
          <a:solidFill>
            <a:srgbClr val="1A527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2" name="textbox 122"/>
          <p:cNvSpPr/>
          <p:nvPr/>
        </p:nvSpPr>
        <p:spPr>
          <a:xfrm>
            <a:off x="6597548" y="5154726"/>
            <a:ext cx="2051050" cy="9505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kern="0" spc="-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打印机尺寸 ：760x420x315mm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750"/>
              </a:spcBef>
            </a:pPr>
            <a:r>
              <a:rPr sz="1200" kern="0" spc="-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物流箱尺寸 ：900x620x500mm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750"/>
              </a:spcBef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设配系统：win7.10.11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04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  <a:spcBef>
                <a:spcPts val="5"/>
              </a:spcBef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打印软件：</a:t>
            </a:r>
            <a:r>
              <a:rPr sz="1200" kern="0" spc="-14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better</a:t>
            </a:r>
            <a:r>
              <a:rPr sz="1200" kern="0" spc="-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printer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4" name="textbox 124"/>
          <p:cNvSpPr/>
          <p:nvPr/>
        </p:nvSpPr>
        <p:spPr>
          <a:xfrm>
            <a:off x="8829927" y="5154726"/>
            <a:ext cx="1699260" cy="6985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4290" algn="l" rtl="0" eaLnBrk="0">
              <a:lnSpc>
                <a:spcPct val="85000"/>
              </a:lnSpc>
            </a:pPr>
            <a:r>
              <a:rPr sz="1200" kern="0" spc="-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净重：40KG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745"/>
              </a:spcBef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机器功率：300W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05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1275" algn="l" rtl="0" eaLnBrk="0">
              <a:lnSpc>
                <a:spcPct val="92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制图软件：</a:t>
            </a:r>
            <a:r>
              <a:rPr sz="1200" kern="0" spc="-13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RIIN/</a:t>
            </a:r>
            <a:r>
              <a:rPr sz="1200" kern="0" spc="-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Maintop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6" name="textbox 126"/>
          <p:cNvSpPr/>
          <p:nvPr/>
        </p:nvSpPr>
        <p:spPr>
          <a:xfrm>
            <a:off x="512862" y="300739"/>
            <a:ext cx="2456179" cy="3009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2100" b="1" kern="0" spc="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墨刻</a:t>
            </a:r>
            <a:r>
              <a:rPr sz="2100" kern="0" spc="17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J13</a:t>
            </a:r>
            <a:r>
              <a:rPr sz="2100" kern="0" spc="28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DTF</a:t>
            </a:r>
            <a:r>
              <a:rPr sz="2100" b="1" kern="0" spc="2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打印机</a:t>
            </a:r>
            <a:endParaRPr sz="2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8" name="textbox 128"/>
          <p:cNvSpPr/>
          <p:nvPr/>
        </p:nvSpPr>
        <p:spPr>
          <a:xfrm>
            <a:off x="6590792" y="924560"/>
            <a:ext cx="1544955" cy="3937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7000"/>
              </a:lnSpc>
              <a:spcBef>
                <a:spcPts val="5"/>
              </a:spcBef>
            </a:pPr>
            <a:r>
              <a:rPr sz="1200" b="1" kern="0" spc="8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核心组件与性能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130" name="picture 1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603492" y="937260"/>
            <a:ext cx="359664" cy="359664"/>
          </a:xfrm>
          <a:prstGeom prst="rect">
            <a:avLst/>
          </a:prstGeom>
        </p:spPr>
      </p:pic>
      <p:sp>
        <p:nvSpPr>
          <p:cNvPr id="132" name="textbox 132"/>
          <p:cNvSpPr/>
          <p:nvPr/>
        </p:nvSpPr>
        <p:spPr>
          <a:xfrm>
            <a:off x="9666654" y="343332"/>
            <a:ext cx="2030095" cy="1822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kern="0" spc="-6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简约风   ·体积小</a:t>
            </a:r>
            <a:r>
              <a:rPr sz="1200" kern="0" spc="-7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 ·入门级设备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1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35279" y="964691"/>
            <a:ext cx="5731852" cy="5454396"/>
          </a:xfrm>
          <a:prstGeom prst="rect">
            <a:avLst/>
          </a:prstGeom>
        </p:spPr>
      </p:pic>
      <p:graphicFrame>
        <p:nvGraphicFramePr>
          <p:cNvPr id="136" name="table 136"/>
          <p:cNvGraphicFramePr>
            <a:graphicFrameLocks noGrp="1"/>
          </p:cNvGraphicFramePr>
          <p:nvPr/>
        </p:nvGraphicFramePr>
        <p:xfrm>
          <a:off x="6600962" y="1308100"/>
          <a:ext cx="5336540" cy="3580765"/>
        </p:xfrm>
        <a:graphic>
          <a:graphicData uri="http://schemas.openxmlformats.org/drawingml/2006/table">
            <a:tbl>
              <a:tblPr/>
              <a:tblGrid>
                <a:gridCol w="2383789"/>
                <a:gridCol w="2952750"/>
              </a:tblGrid>
              <a:tr h="183515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5240" algn="l" rtl="0" eaLnBrk="0">
                        <a:lnSpc>
                          <a:spcPct val="85000"/>
                        </a:lnSpc>
                      </a:pPr>
                      <a:r>
                        <a:rPr sz="1200" kern="0" spc="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喷头数量：2                          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板卡类型：汉森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5240" algn="l" rtl="0" eaLnBrk="0">
                        <a:lnSpc>
                          <a:spcPct val="92000"/>
                        </a:lnSpc>
                        <a:spcBef>
                          <a:spcPts val="755"/>
                        </a:spcBef>
                      </a:pP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喷头配置：</a:t>
                      </a:r>
                      <a:r>
                        <a:rPr sz="1200" kern="0" spc="-7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Epson</a:t>
                      </a:r>
                      <a:r>
                        <a:rPr sz="1200" kern="0" spc="1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I1600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0160" algn="l" rtl="0" eaLnBrk="0">
                        <a:lnSpc>
                          <a:spcPct val="87000"/>
                        </a:lnSpc>
                        <a:spcBef>
                          <a:spcPts val="63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连接方式：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Ethernet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（以太网）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9525" algn="l" rtl="0" eaLnBrk="0">
                        <a:lnSpc>
                          <a:spcPct val="92000"/>
                        </a:lnSpc>
                        <a:spcBef>
                          <a:spcPts val="755"/>
                        </a:spcBef>
                      </a:pPr>
                      <a:r>
                        <a:rPr sz="1200" kern="0" spc="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打印精度：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720×1200 8pas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s / 720×1800</a:t>
                      </a:r>
                      <a:r>
                        <a:rPr sz="12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12pass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8890" algn="l" rtl="0" eaLnBrk="0">
                        <a:lnSpc>
                          <a:spcPct val="86000"/>
                        </a:lnSpc>
                        <a:spcBef>
                          <a:spcPts val="65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抖粉、烘烤系统：抖粉烘烤一体机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592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8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打印与墨路系统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56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52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打印尺寸 ：60cm宽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6985" algn="l" rtl="0" eaLnBrk="0">
                        <a:lnSpc>
                          <a:spcPct val="86000"/>
                        </a:lnSpc>
                        <a:spcBef>
                          <a:spcPts val="74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供墨系统 ：CISS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连供系统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8255" algn="l" rtl="0" eaLnBrk="0">
                        <a:lnSpc>
                          <a:spcPct val="86000"/>
                        </a:lnSpc>
                        <a:spcBef>
                          <a:spcPts val="740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加洗系统热：前、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中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、后部加热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5925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1200" b="1" kern="0" spc="8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整机与运行环境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57175" algn="l" rtl="0" eaLnBrk="0">
                        <a:lnSpc>
                          <a:spcPct val="85000"/>
                        </a:lnSpc>
                      </a:pP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颜色配置：</a:t>
                      </a:r>
                      <a:r>
                        <a:rPr sz="1200" kern="0" spc="-7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四色白彩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266065" algn="l" rtl="0" eaLnBrk="0">
                        <a:lnSpc>
                          <a:spcPct val="85000"/>
                        </a:lnSpc>
                        <a:spcBef>
                          <a:spcPts val="760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白墨处理：循环、搅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拌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527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墨栈类型：升降式式墨栈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8" name="picture 1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600962" y="4549462"/>
            <a:ext cx="378272" cy="314898"/>
          </a:xfrm>
          <a:prstGeom prst="rect">
            <a:avLst/>
          </a:prstGeom>
        </p:spPr>
      </p:pic>
      <p:pic>
        <p:nvPicPr>
          <p:cNvPr id="140" name="picture 1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600962" y="2797586"/>
            <a:ext cx="378272" cy="317260"/>
          </a:xfrm>
          <a:prstGeom prst="rect">
            <a:avLst/>
          </a:prstGeom>
        </p:spPr>
      </p:pic>
      <p:sp>
        <p:nvSpPr>
          <p:cNvPr id="142" name="rect 142"/>
          <p:cNvSpPr/>
          <p:nvPr/>
        </p:nvSpPr>
        <p:spPr>
          <a:xfrm>
            <a:off x="0" y="0"/>
            <a:ext cx="12192000" cy="812291"/>
          </a:xfrm>
          <a:prstGeom prst="rect">
            <a:avLst/>
          </a:prstGeom>
          <a:solidFill>
            <a:srgbClr val="1A527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4" name="textbox 144"/>
          <p:cNvSpPr/>
          <p:nvPr/>
        </p:nvSpPr>
        <p:spPr>
          <a:xfrm>
            <a:off x="6597548" y="5154726"/>
            <a:ext cx="2382520" cy="9505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打印机尺寸：</a:t>
            </a:r>
            <a:r>
              <a:rPr sz="1200" kern="0" spc="-13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1480×730×1475mm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750"/>
              </a:spcBef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物流箱尺寸：</a:t>
            </a:r>
            <a:r>
              <a:rPr sz="1200" kern="0" spc="-13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1040×700×535mm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750"/>
              </a:spcBef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设配系统：win7.10.11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04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打印软件：</a:t>
            </a:r>
            <a:r>
              <a:rPr sz="1200" kern="0" spc="-1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Printexp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46" name="textbox 146"/>
          <p:cNvSpPr/>
          <p:nvPr/>
        </p:nvSpPr>
        <p:spPr>
          <a:xfrm>
            <a:off x="9167114" y="5154726"/>
            <a:ext cx="1698625" cy="6985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575" algn="l" rtl="0" eaLnBrk="0">
              <a:lnSpc>
                <a:spcPct val="85000"/>
              </a:lnSpc>
            </a:pPr>
            <a:r>
              <a:rPr sz="1200" kern="0" spc="-3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净重：</a:t>
            </a:r>
            <a:r>
              <a:rPr sz="1200" kern="0" spc="-1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3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100KG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745"/>
              </a:spcBef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机器功率：800W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05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0640" algn="l" rtl="0" eaLnBrk="0">
              <a:lnSpc>
                <a:spcPct val="92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制图软件：</a:t>
            </a:r>
            <a:r>
              <a:rPr sz="1200" kern="0" spc="-13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RIIN/</a:t>
            </a:r>
            <a:r>
              <a:rPr sz="1200" kern="0" spc="-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Maintop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48" name="textbox 148"/>
          <p:cNvSpPr/>
          <p:nvPr/>
        </p:nvSpPr>
        <p:spPr>
          <a:xfrm>
            <a:off x="512862" y="300739"/>
            <a:ext cx="2518410" cy="3009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2100" b="1" kern="0" spc="1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墨刻</a:t>
            </a:r>
            <a:r>
              <a:rPr sz="2100" kern="0" spc="14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1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J24</a:t>
            </a:r>
            <a:r>
              <a:rPr sz="2100" kern="0" spc="28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DTF</a:t>
            </a:r>
            <a:r>
              <a:rPr sz="2100" kern="0" spc="13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1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打印机</a:t>
            </a:r>
            <a:endParaRPr sz="2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50" name="textbox 150"/>
          <p:cNvSpPr/>
          <p:nvPr/>
        </p:nvSpPr>
        <p:spPr>
          <a:xfrm>
            <a:off x="6590792" y="924559"/>
            <a:ext cx="1544955" cy="3937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7000"/>
              </a:lnSpc>
              <a:spcBef>
                <a:spcPts val="5"/>
              </a:spcBef>
            </a:pPr>
            <a:r>
              <a:rPr sz="1200" b="1" kern="0" spc="8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核心组件与性能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152" name="picture 1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603492" y="937259"/>
            <a:ext cx="359664" cy="359664"/>
          </a:xfrm>
          <a:prstGeom prst="rect">
            <a:avLst/>
          </a:prstGeom>
        </p:spPr>
      </p:pic>
      <p:sp>
        <p:nvSpPr>
          <p:cNvPr id="154" name="textbox 154"/>
          <p:cNvSpPr/>
          <p:nvPr/>
        </p:nvSpPr>
        <p:spPr>
          <a:xfrm>
            <a:off x="9735617" y="342874"/>
            <a:ext cx="1961514" cy="1714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1100" kern="0" spc="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自动烘烤   ·</a:t>
            </a:r>
            <a:r>
              <a:rPr sz="1100" kern="0" spc="9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速度快 </a:t>
            </a:r>
            <a:r>
              <a:rPr sz="1100" kern="0" spc="-1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 ·</a:t>
            </a:r>
            <a:r>
              <a:rPr sz="1100" kern="0" spc="7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100" kern="0" spc="-1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精度高</a:t>
            </a:r>
            <a:endParaRPr sz="1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 15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D7F0FC"/>
              </a:gs>
              <a:gs pos="100000">
                <a:srgbClr val="FFEFDE"/>
              </a:gs>
              <a:gs pos="100000">
                <a:srgbClr val="FFDCFC"/>
              </a:gs>
            </a:gsLst>
            <a:lin ang="5400000" scaled="0"/>
          </a:gra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60" name="table 160"/>
          <p:cNvGraphicFramePr>
            <a:graphicFrameLocks noGrp="1"/>
          </p:cNvGraphicFramePr>
          <p:nvPr/>
        </p:nvGraphicFramePr>
        <p:xfrm>
          <a:off x="377962" y="1320800"/>
          <a:ext cx="4955540" cy="4152900"/>
        </p:xfrm>
        <a:graphic>
          <a:graphicData uri="http://schemas.openxmlformats.org/drawingml/2006/table">
            <a:tbl>
              <a:tblPr/>
              <a:tblGrid>
                <a:gridCol w="4955540"/>
              </a:tblGrid>
              <a:tr h="20447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524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喷头数量：</a:t>
                      </a:r>
                      <a:r>
                        <a:rPr sz="1200" kern="0" spc="-16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</a:t>
                      </a:r>
                      <a:r>
                        <a:rPr sz="1200" kern="0" spc="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         </a:t>
                      </a:r>
                      <a:r>
                        <a:rPr sz="1200" kern="0" spc="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               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板卡类型：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汉森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5240" algn="l" rtl="0" eaLnBrk="0">
                        <a:lnSpc>
                          <a:spcPct val="92000"/>
                        </a:lnSpc>
                        <a:spcBef>
                          <a:spcPts val="810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喷头配置：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Epso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n 3200HD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0160" algn="l" rtl="0" eaLnBrk="0">
                        <a:lnSpc>
                          <a:spcPct val="87000"/>
                        </a:lnSpc>
                        <a:spcBef>
                          <a:spcPts val="690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连接方式：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Ethernet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（以太网）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9525" algn="l" rtl="0" eaLnBrk="0">
                        <a:lnSpc>
                          <a:spcPct val="92000"/>
                        </a:lnSpc>
                        <a:spcBef>
                          <a:spcPts val="810"/>
                        </a:spcBef>
                      </a:pPr>
                      <a:r>
                        <a:rPr sz="1200" kern="0" spc="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打印精度：720x1200 8pas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s/720x1800</a:t>
                      </a:r>
                      <a:r>
                        <a:rPr sz="1200" kern="0" spc="1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12pass/720x2400</a:t>
                      </a:r>
                      <a:r>
                        <a:rPr sz="1200" kern="0" spc="1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16pass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7825" algn="l" rtl="0" eaLnBrk="0">
                        <a:lnSpc>
                          <a:spcPct val="86000"/>
                        </a:lnSpc>
                        <a:tabLst>
                          <a:tab pos="449580" algn="l"/>
                        </a:tabLst>
                      </a:pPr>
                      <a:r>
                        <a:rPr sz="1200" kern="0" spc="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	</a:t>
                      </a:r>
                      <a:r>
                        <a:rPr sz="1200" b="1" kern="0" spc="8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打印与墨路系统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8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52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打印尺寸 ：60cm宽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9525" algn="l" rtl="0" eaLnBrk="0">
                        <a:lnSpc>
                          <a:spcPct val="85000"/>
                        </a:lnSpc>
                        <a:spcBef>
                          <a:spcPts val="805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颜色配置：</a:t>
                      </a:r>
                      <a:r>
                        <a:rPr sz="1200" kern="0" spc="-1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四色白彩光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6985" algn="l" rtl="0" eaLnBrk="0">
                        <a:lnSpc>
                          <a:spcPct val="86000"/>
                        </a:lnSpc>
                        <a:spcBef>
                          <a:spcPts val="810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供墨系统 ：CISS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连供系统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27940" algn="l" rtl="0" eaLnBrk="0">
                        <a:lnSpc>
                          <a:spcPct val="85000"/>
                        </a:lnSpc>
                        <a:spcBef>
                          <a:spcPts val="810"/>
                        </a:spcBef>
                      </a:pPr>
                      <a:r>
                        <a:rPr sz="1200" kern="0" spc="-2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白墨处理：循环、搅</a:t>
                      </a:r>
                      <a:r>
                        <a:rPr sz="1200" kern="0" spc="-3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拌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2065" algn="l" rtl="0" eaLnBrk="0">
                        <a:lnSpc>
                          <a:spcPct val="86000"/>
                        </a:lnSpc>
                        <a:spcBef>
                          <a:spcPts val="810"/>
                        </a:spcBef>
                      </a:pPr>
                      <a:r>
                        <a:rPr sz="1200" kern="0" spc="-1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墨栈类型：升降式墨栈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marL="19050" algn="l" rtl="0" eaLnBrk="0">
                        <a:lnSpc>
                          <a:spcPct val="86000"/>
                        </a:lnSpc>
                        <a:spcBef>
                          <a:spcPts val="800"/>
                        </a:spcBef>
                      </a:pPr>
                      <a:r>
                        <a:rPr sz="1200" kern="0" spc="-40" dirty="0">
                          <a:solidFill>
                            <a:srgbClr val="323232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UV灯冷却 ：风冷系统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  <a:p>
                      <a:pPr algn="l" rtl="0" eaLnBrk="0">
                        <a:lnSpc>
                          <a:spcPct val="15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7825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  <a:tabLst>
                          <a:tab pos="449580" algn="l"/>
                        </a:tabLst>
                      </a:pPr>
                      <a:r>
                        <a:rPr sz="1200" kern="0" spc="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	</a:t>
                      </a:r>
                      <a:r>
                        <a:rPr sz="1200" b="1" kern="0" spc="80" dirty="0">
                          <a:solidFill>
                            <a:srgbClr val="1A5276">
                              <a:alpha val="100000"/>
                            </a:srgbClr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</a:rPr>
                        <a:t>整机与运行环境</a:t>
                      </a:r>
                      <a:endParaRPr sz="1200" dirty="0">
                        <a:latin typeface="Noto Sans SC" panose="020B0200000000000000" charset="-122"/>
                        <a:ea typeface="Noto Sans SC" panose="020B0200000000000000" charset="-122"/>
                        <a:cs typeface="Noto Sans SC" panose="020B0200000000000000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E8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2" name="picture 1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77962" y="5135022"/>
            <a:ext cx="378271" cy="317260"/>
          </a:xfrm>
          <a:prstGeom prst="rect">
            <a:avLst/>
          </a:prstGeom>
        </p:spPr>
      </p:pic>
      <p:pic>
        <p:nvPicPr>
          <p:cNvPr id="164" name="picture 1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77962" y="3023558"/>
            <a:ext cx="378271" cy="327494"/>
          </a:xfrm>
          <a:prstGeom prst="rect">
            <a:avLst/>
          </a:prstGeom>
        </p:spPr>
      </p:pic>
      <p:sp>
        <p:nvSpPr>
          <p:cNvPr id="166" name="rect 166"/>
          <p:cNvSpPr/>
          <p:nvPr/>
        </p:nvSpPr>
        <p:spPr>
          <a:xfrm>
            <a:off x="0" y="0"/>
            <a:ext cx="12192000" cy="812291"/>
          </a:xfrm>
          <a:prstGeom prst="rect">
            <a:avLst/>
          </a:prstGeom>
          <a:solidFill>
            <a:srgbClr val="1A527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8" name="textbox 168"/>
          <p:cNvSpPr/>
          <p:nvPr/>
        </p:nvSpPr>
        <p:spPr>
          <a:xfrm>
            <a:off x="374548" y="5679871"/>
            <a:ext cx="3423284" cy="971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kern="0" spc="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打印机尺寸：</a:t>
            </a:r>
            <a:r>
              <a:rPr sz="1200" kern="0" spc="-15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1570×880×11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20mm    净重：</a:t>
            </a:r>
            <a:r>
              <a:rPr sz="1200" kern="0" spc="-16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149KG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805"/>
              </a:spcBef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物流箱尺寸：</a:t>
            </a:r>
            <a:r>
              <a:rPr sz="1200" kern="0" spc="-1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1480×1080×750mm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800"/>
              </a:spcBef>
            </a:pPr>
            <a:r>
              <a:rPr sz="1200" kern="0" spc="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设配系统：win7.10.11    机器功率：850W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 rtl="0" eaLnBrk="0">
              <a:lnSpc>
                <a:spcPct val="112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  <a:spcBef>
                <a:spcPts val="5"/>
              </a:spcBef>
            </a:pP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打印软件：</a:t>
            </a:r>
            <a:r>
              <a:rPr sz="1200" kern="0" spc="-14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Printexp</a:t>
            </a:r>
            <a:r>
              <a:rPr sz="1200" kern="0" spc="5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   </a:t>
            </a:r>
            <a:r>
              <a:rPr sz="1200" kern="0" spc="-1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制图</a:t>
            </a:r>
            <a:r>
              <a:rPr sz="1200" kern="0" spc="-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软件：</a:t>
            </a:r>
            <a:r>
              <a:rPr sz="1200" kern="0" spc="-13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20" dirty="0">
                <a:solidFill>
                  <a:srgbClr val="323232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RIIN/Maintop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70" name="textbox 170"/>
          <p:cNvSpPr/>
          <p:nvPr/>
        </p:nvSpPr>
        <p:spPr>
          <a:xfrm>
            <a:off x="512862" y="300739"/>
            <a:ext cx="3790950" cy="3009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2100" b="1" kern="0" spc="4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墨刻</a:t>
            </a:r>
            <a:r>
              <a:rPr sz="2100" kern="0" spc="14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4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J650</a:t>
            </a:r>
            <a:r>
              <a:rPr sz="2100" kern="0" spc="15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4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水晶标、</a:t>
            </a:r>
            <a:r>
              <a:rPr sz="2100" kern="0" spc="-25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2100" b="1" kern="0" spc="3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卷材打印机</a:t>
            </a:r>
            <a:endParaRPr sz="21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72" name="textbox 172"/>
          <p:cNvSpPr/>
          <p:nvPr/>
        </p:nvSpPr>
        <p:spPr>
          <a:xfrm>
            <a:off x="368300" y="947419"/>
            <a:ext cx="1623694" cy="3937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72110" algn="l" rtl="0" eaLnBrk="0">
              <a:lnSpc>
                <a:spcPct val="87000"/>
              </a:lnSpc>
              <a:spcBef>
                <a:spcPts val="5"/>
              </a:spcBef>
              <a:tabLst>
                <a:tab pos="459105" algn="l"/>
              </a:tabLst>
            </a:pPr>
            <a:r>
              <a:rPr sz="1200" kern="0" spc="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	</a:t>
            </a:r>
            <a:r>
              <a:rPr sz="1200" b="1" kern="0" spc="80" dirty="0">
                <a:solidFill>
                  <a:srgbClr val="1A5276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核心组件与性能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174" name="picture 1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81000" y="960119"/>
            <a:ext cx="359663" cy="359664"/>
          </a:xfrm>
          <a:prstGeom prst="rect">
            <a:avLst/>
          </a:prstGeom>
        </p:spPr>
      </p:pic>
      <p:sp>
        <p:nvSpPr>
          <p:cNvPr id="176" name="textbox 176"/>
          <p:cNvSpPr/>
          <p:nvPr/>
        </p:nvSpPr>
        <p:spPr>
          <a:xfrm>
            <a:off x="9564167" y="342874"/>
            <a:ext cx="2132964" cy="1816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7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速度快   ·</a:t>
            </a:r>
            <a:r>
              <a:rPr sz="1200" kern="0" spc="11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7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高精度   ·</a:t>
            </a:r>
            <a:r>
              <a:rPr sz="1200" kern="0" spc="7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200" kern="0" spc="-70" dirty="0">
                <a:solidFill>
                  <a:srgbClr val="96C8F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工业级设备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178" name="picture 1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708650" y="1016000"/>
            <a:ext cx="12700" cy="5588012"/>
          </a:xfrm>
          <a:prstGeom prst="rect">
            <a:avLst/>
          </a:prstGeom>
        </p:spPr>
      </p:pic>
      <p:pic>
        <p:nvPicPr>
          <p:cNvPr id="2" name="图片 1" descr="图片编辑需求 (1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790" y="3208655"/>
            <a:ext cx="4169410" cy="4169410"/>
          </a:xfrm>
          <a:prstGeom prst="rect">
            <a:avLst/>
          </a:prstGeom>
        </p:spPr>
      </p:pic>
      <p:pic>
        <p:nvPicPr>
          <p:cNvPr id="3" name="图片 2" descr="图片编辑需求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6090" y="86360"/>
            <a:ext cx="4844415" cy="48444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1600000">
            <a:off x="952500" y="1588008"/>
            <a:ext cx="4407408" cy="2476500"/>
            <a:chOff x="0" y="0"/>
            <a:chExt cx="4407408" cy="2476500"/>
          </a:xfrm>
        </p:grpSpPr>
        <p:pic>
          <p:nvPicPr>
            <p:cNvPr id="180" name="picture 18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4407408" cy="2476500"/>
            </a:xfrm>
            <a:prstGeom prst="rect">
              <a:avLst/>
            </a:prstGeom>
          </p:spPr>
        </p:pic>
        <p:sp>
          <p:nvSpPr>
            <p:cNvPr id="182" name="textbox 182"/>
            <p:cNvSpPr/>
            <p:nvPr/>
          </p:nvSpPr>
          <p:spPr>
            <a:xfrm>
              <a:off x="173786" y="2234361"/>
              <a:ext cx="628650" cy="1822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9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5000"/>
                </a:lnSpc>
              </a:pPr>
              <a:r>
                <a:rPr sz="1200" b="1" kern="0" spc="-3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亚克力牌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 rot="21600000">
            <a:off x="6832092" y="1588008"/>
            <a:ext cx="4407407" cy="2476500"/>
            <a:chOff x="0" y="0"/>
            <a:chExt cx="4407407" cy="2476500"/>
          </a:xfrm>
        </p:grpSpPr>
        <p:pic>
          <p:nvPicPr>
            <p:cNvPr id="184" name="picture 18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4407407" cy="2476500"/>
            </a:xfrm>
            <a:prstGeom prst="rect">
              <a:avLst/>
            </a:prstGeom>
          </p:spPr>
        </p:pic>
        <p:sp>
          <p:nvSpPr>
            <p:cNvPr id="186" name="textbox 186"/>
            <p:cNvSpPr/>
            <p:nvPr/>
          </p:nvSpPr>
          <p:spPr>
            <a:xfrm>
              <a:off x="173684" y="2235123"/>
              <a:ext cx="935355" cy="1822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9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6000"/>
                </a:lnSpc>
              </a:pPr>
              <a:r>
                <a:rPr sz="1200" b="1" kern="0" spc="-2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心形陶瓷挂件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 rot="21600000">
            <a:off x="6832092" y="4317492"/>
            <a:ext cx="4407407" cy="2476500"/>
            <a:chOff x="0" y="0"/>
            <a:chExt cx="4407407" cy="2476500"/>
          </a:xfrm>
        </p:grpSpPr>
        <p:pic>
          <p:nvPicPr>
            <p:cNvPr id="188" name="picture 18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4407407" cy="2476500"/>
            </a:xfrm>
            <a:prstGeom prst="rect">
              <a:avLst/>
            </a:prstGeom>
          </p:spPr>
        </p:pic>
        <p:sp>
          <p:nvSpPr>
            <p:cNvPr id="190" name="textbox 190"/>
            <p:cNvSpPr/>
            <p:nvPr/>
          </p:nvSpPr>
          <p:spPr>
            <a:xfrm>
              <a:off x="179475" y="2236139"/>
              <a:ext cx="963294" cy="1955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93000"/>
                </a:lnSpc>
              </a:pPr>
              <a:r>
                <a:rPr sz="1200" b="1" kern="0" spc="-20" dirty="0">
                  <a:solidFill>
                    <a:srgbClr val="FFFFFF">
                      <a:alpha val="100000"/>
                    </a:srgbClr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</a:rPr>
                <a:t>圆形Logo杯垫</a:t>
              </a:r>
              <a:endParaRPr sz="1200" dirty="0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endParaRPr>
            </a:p>
          </p:txBody>
        </p:sp>
      </p:grpSp>
      <p:pic>
        <p:nvPicPr>
          <p:cNvPr id="192" name="picture 1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50338" y="4330131"/>
            <a:ext cx="4396898" cy="2464671"/>
          </a:xfrm>
          <a:prstGeom prst="rect">
            <a:avLst/>
          </a:prstGeom>
        </p:spPr>
      </p:pic>
      <p:sp>
        <p:nvSpPr>
          <p:cNvPr id="194" name="textbox 194"/>
          <p:cNvSpPr/>
          <p:nvPr/>
        </p:nvSpPr>
        <p:spPr>
          <a:xfrm>
            <a:off x="761305" y="613155"/>
            <a:ext cx="4598034" cy="682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5000"/>
              </a:lnSpc>
            </a:pPr>
            <a:r>
              <a:rPr sz="1200" b="1" kern="0" spc="50" dirty="0">
                <a:solidFill>
                  <a:srgbClr val="64B4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PRINTING SAMPLES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78000"/>
              </a:lnSpc>
              <a:spcBef>
                <a:spcPts val="5"/>
              </a:spcBef>
            </a:pPr>
            <a:r>
              <a:rPr sz="4300" b="1" u="sng" kern="0" spc="30" baseline="-6000" dirty="0">
                <a:solidFill>
                  <a:srgbClr val="0A192F">
                    <a:alpha val="100000"/>
                  </a:srgbClr>
                </a:solidFill>
                <a:uFill>
                  <a:solidFill>
                    <a:srgbClr val="64B4FF"/>
                  </a:solidFill>
                </a:u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打印实</a:t>
            </a:r>
            <a:r>
              <a:rPr sz="4300" b="1" kern="0" spc="30" baseline="-6000" dirty="0">
                <a:solidFill>
                  <a:srgbClr val="0A192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例</a:t>
            </a:r>
            <a:r>
              <a:rPr sz="2700" kern="0" spc="110" dirty="0">
                <a:solidFill>
                  <a:srgbClr val="0A192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   </a:t>
            </a:r>
            <a:r>
              <a:rPr sz="1900" kern="0" spc="3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一台设备</a:t>
            </a:r>
            <a:r>
              <a:rPr sz="1200" kern="0" spc="-11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900" kern="0" spc="3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，</a:t>
            </a:r>
            <a:r>
              <a:rPr sz="1200" kern="0" spc="-16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r>
              <a:rPr sz="1900" kern="0" spc="3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覆盖多行</a:t>
            </a:r>
            <a:r>
              <a:rPr sz="1900" kern="0" spc="20" baseline="19000" dirty="0">
                <a:solidFill>
                  <a:srgbClr val="78828C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业个性化定制需求</a:t>
            </a:r>
            <a:endParaRPr sz="1900" baseline="190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96" name="textbox 196"/>
          <p:cNvSpPr/>
          <p:nvPr/>
        </p:nvSpPr>
        <p:spPr>
          <a:xfrm>
            <a:off x="952500" y="6438900"/>
            <a:ext cx="4407534" cy="355600"/>
          </a:xfrm>
          <a:prstGeom prst="rect">
            <a:avLst/>
          </a:prstGeom>
          <a:solidFill>
            <a:srgbClr val="0A192F">
              <a:alpha val="72156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6055" algn="l" rtl="0" eaLnBrk="0">
              <a:lnSpc>
                <a:spcPct val="86000"/>
              </a:lnSpc>
              <a:spcBef>
                <a:spcPts val="0"/>
              </a:spcBef>
            </a:pPr>
            <a:r>
              <a:rPr sz="1200" b="1" kern="0" spc="-30" dirty="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化妆镜</a:t>
            </a:r>
            <a:endParaRPr sz="1200" dirty="0"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98" name="path 198"/>
          <p:cNvSpPr/>
          <p:nvPr/>
        </p:nvSpPr>
        <p:spPr>
          <a:xfrm>
            <a:off x="0" y="0"/>
            <a:ext cx="76200" cy="6858000"/>
          </a:xfrm>
          <a:custGeom>
            <a:avLst/>
            <a:gdLst/>
            <a:ahLst/>
            <a:cxnLst/>
            <a:rect l="0" t="0" r="0" b="0"/>
            <a:pathLst>
              <a:path w="120" h="10800">
                <a:moveTo>
                  <a:pt x="0" y="0"/>
                </a:moveTo>
                <a:lnTo>
                  <a:pt x="120" y="0"/>
                </a:lnTo>
                <a:lnTo>
                  <a:pt x="12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0A192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0" name="path 200"/>
          <p:cNvSpPr/>
          <p:nvPr/>
        </p:nvSpPr>
        <p:spPr>
          <a:xfrm>
            <a:off x="9398000" y="0"/>
            <a:ext cx="2794000" cy="2794000"/>
          </a:xfrm>
          <a:custGeom>
            <a:avLst/>
            <a:gdLst/>
            <a:ahLst/>
            <a:cxnLst/>
            <a:rect l="0" t="0" r="0" b="0"/>
            <a:pathLst>
              <a:path w="4400" h="4400">
                <a:moveTo>
                  <a:pt x="0" y="2200"/>
                </a:moveTo>
                <a:cubicBezTo>
                  <a:pt x="0" y="984"/>
                  <a:pt x="984" y="0"/>
                  <a:pt x="2200" y="0"/>
                </a:cubicBezTo>
                <a:cubicBezTo>
                  <a:pt x="3415" y="0"/>
                  <a:pt x="4400" y="984"/>
                  <a:pt x="4400" y="2200"/>
                </a:cubicBezTo>
                <a:cubicBezTo>
                  <a:pt x="4400" y="3415"/>
                  <a:pt x="3415" y="4400"/>
                  <a:pt x="2200" y="4400"/>
                </a:cubicBezTo>
                <a:cubicBezTo>
                  <a:pt x="984" y="4400"/>
                  <a:pt x="0" y="3415"/>
                  <a:pt x="0" y="2200"/>
                </a:cubicBezTo>
              </a:path>
            </a:pathLst>
          </a:custGeom>
          <a:solidFill>
            <a:srgbClr val="0A192F">
              <a:alpha val="3137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4226</Words>
  <Application>WPS 演示</Application>
  <PresentationFormat/>
  <Paragraphs>497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2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熊猫</cp:lastModifiedBy>
  <cp:revision>2</cp:revision>
  <dcterms:created xsi:type="dcterms:W3CDTF">2026-09-03T09:01:00Z</dcterms:created>
  <dcterms:modified xsi:type="dcterms:W3CDTF">2026-09-12T07:52:39Z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wqlLaW5nc29mdCBQREYgdG8gV1BTIDEyMA</vt:lpwstr>
  </property>
  <property fmtid="{D5CDD505-2E9C-101B-9397-08002B2CF9AE}" pid="3" name="Created">
    <vt:filetime>2026-09-04T09:00:49Z</vt:filetime>
  </property>
  <property fmtid="{D5CDD505-2E9C-101B-9397-08002B2CF9AE}" pid="4" name="ICV">
    <vt:lpwstr>8E48CFFD0F1B40BC9C134EDA859E8B7F_13</vt:lpwstr>
  </property>
  <property fmtid="{D5CDD505-2E9C-101B-9397-08002B2CF9AE}" pid="5" name="KSOProductBuildVer">
    <vt:lpwstr>2052-12.1.0.28505</vt:lpwstr>
  </property>
</Properties>
</file>